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9" r:id="rId2"/>
    <p:sldId id="325" r:id="rId3"/>
    <p:sldId id="326" r:id="rId4"/>
    <p:sldId id="328" r:id="rId5"/>
    <p:sldId id="333" r:id="rId6"/>
    <p:sldId id="334" r:id="rId7"/>
    <p:sldId id="335" r:id="rId8"/>
    <p:sldId id="351" r:id="rId9"/>
    <p:sldId id="338" r:id="rId10"/>
    <p:sldId id="339" r:id="rId11"/>
    <p:sldId id="340" r:id="rId12"/>
    <p:sldId id="341" r:id="rId13"/>
    <p:sldId id="342" r:id="rId14"/>
    <p:sldId id="346" r:id="rId15"/>
    <p:sldId id="347" r:id="rId16"/>
    <p:sldId id="348" r:id="rId17"/>
    <p:sldId id="343" r:id="rId18"/>
    <p:sldId id="352" r:id="rId19"/>
    <p:sldId id="353" r:id="rId20"/>
    <p:sldId id="354" r:id="rId21"/>
    <p:sldId id="355" r:id="rId22"/>
    <p:sldId id="356" r:id="rId23"/>
    <p:sldId id="357" r:id="rId24"/>
    <p:sldId id="360" r:id="rId25"/>
    <p:sldId id="362" r:id="rId26"/>
    <p:sldId id="373" r:id="rId27"/>
    <p:sldId id="364" r:id="rId28"/>
    <p:sldId id="381" r:id="rId29"/>
    <p:sldId id="327" r:id="rId30"/>
    <p:sldId id="363" r:id="rId31"/>
    <p:sldId id="387" r:id="rId32"/>
    <p:sldId id="365" r:id="rId33"/>
    <p:sldId id="366" r:id="rId34"/>
    <p:sldId id="375" r:id="rId35"/>
    <p:sldId id="367" r:id="rId36"/>
    <p:sldId id="369" r:id="rId37"/>
    <p:sldId id="368" r:id="rId38"/>
    <p:sldId id="370" r:id="rId39"/>
    <p:sldId id="374" r:id="rId40"/>
    <p:sldId id="371" r:id="rId41"/>
    <p:sldId id="372" r:id="rId42"/>
    <p:sldId id="379" r:id="rId43"/>
    <p:sldId id="378" r:id="rId44"/>
    <p:sldId id="388" r:id="rId45"/>
    <p:sldId id="389" r:id="rId46"/>
    <p:sldId id="380" r:id="rId4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95" autoAdjust="0"/>
    <p:restoredTop sz="72563" autoAdjust="0"/>
  </p:normalViewPr>
  <p:slideViewPr>
    <p:cSldViewPr snapToGrid="0">
      <p:cViewPr varScale="1">
        <p:scale>
          <a:sx n="119" d="100"/>
          <a:sy n="119" d="100"/>
        </p:scale>
        <p:origin x="1410" y="8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2024/8/14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smtClean="0"/>
              <a:t>表色系は時間があればやる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ado</a:t>
            </a:r>
            <a:r>
              <a:rPr lang="en-US" altLang="ja-JP" baseline="0" dirty="0"/>
              <a:t> : </a:t>
            </a:r>
            <a:r>
              <a:rPr lang="en-US" altLang="ja-JP" baseline="0" dirty="0" err="1"/>
              <a:t>gho</a:t>
            </a:r>
            <a:r>
              <a:rPr lang="ja-JP" altLang="en-US" baseline="0" dirty="0"/>
              <a:t>が相似なので</a:t>
            </a:r>
            <a:endParaRPr lang="en-US" altLang="ja-JP" dirty="0"/>
          </a:p>
          <a:p>
            <a:r>
              <a:rPr lang="en-US" altLang="ja-JP" dirty="0"/>
              <a:t>A:B</a:t>
            </a:r>
            <a:r>
              <a:rPr lang="ja-JP" altLang="en-US" dirty="0"/>
              <a:t>＝</a:t>
            </a:r>
            <a:r>
              <a:rPr lang="en-US" altLang="ja-JP" dirty="0"/>
              <a:t>ab :</a:t>
            </a:r>
            <a:r>
              <a:rPr lang="en-US" altLang="ja-JP" baseline="0" dirty="0"/>
              <a:t> </a:t>
            </a:r>
            <a:r>
              <a:rPr lang="en-US" altLang="ja-JP" baseline="0" dirty="0" err="1"/>
              <a:t>gh</a:t>
            </a:r>
            <a:r>
              <a:rPr lang="ja-JP" altLang="en-US" baseline="0" dirty="0"/>
              <a:t>　　　　　　</a:t>
            </a:r>
            <a:r>
              <a:rPr lang="en-US" altLang="ja-JP" baseline="0" dirty="0">
                <a:sym typeface="Wingdings" panose="05000000000000000000" pitchFamily="2" charset="2"/>
              </a:rPr>
              <a:t> A * </a:t>
            </a:r>
            <a:r>
              <a:rPr lang="en-US" altLang="ja-JP" baseline="0" dirty="0" err="1">
                <a:sym typeface="Wingdings" panose="05000000000000000000" pitchFamily="2" charset="2"/>
              </a:rPr>
              <a:t>gh</a:t>
            </a:r>
            <a:r>
              <a:rPr lang="en-US" altLang="ja-JP" baseline="0" dirty="0">
                <a:sym typeface="Wingdings" panose="05000000000000000000" pitchFamily="2" charset="2"/>
              </a:rPr>
              <a:t> = B * ab  </a:t>
            </a:r>
            <a:r>
              <a:rPr lang="en-US" altLang="ja-JP" baseline="0" dirty="0" err="1">
                <a:sym typeface="Wingdings" panose="05000000000000000000" pitchFamily="2" charset="2"/>
              </a:rPr>
              <a:t>gh</a:t>
            </a:r>
            <a:r>
              <a:rPr lang="en-US" altLang="ja-JP" baseline="0" dirty="0">
                <a:sym typeface="Wingdings" panose="05000000000000000000" pitchFamily="2" charset="2"/>
              </a:rPr>
              <a:t> / ab = B/A</a:t>
            </a:r>
            <a:endParaRPr lang="en-US" altLang="ja-JP" baseline="0" dirty="0"/>
          </a:p>
          <a:p>
            <a:endParaRPr lang="en-US" altLang="ja-JP" baseline="0" dirty="0"/>
          </a:p>
          <a:p>
            <a:r>
              <a:rPr lang="en-US" altLang="ja-JP" dirty="0"/>
              <a:t>doe</a:t>
            </a:r>
            <a:r>
              <a:rPr lang="en-US" altLang="ja-JP" baseline="0" dirty="0"/>
              <a:t> : </a:t>
            </a:r>
            <a:r>
              <a:rPr lang="en-US" altLang="ja-JP" baseline="0" dirty="0" err="1"/>
              <a:t>ghe</a:t>
            </a:r>
            <a:r>
              <a:rPr lang="ja-JP" altLang="en-US" baseline="0" dirty="0"/>
              <a:t>が相似なので</a:t>
            </a:r>
            <a:endParaRPr lang="en-US" altLang="ja-JP" dirty="0"/>
          </a:p>
          <a:p>
            <a:r>
              <a:rPr lang="en-US" altLang="ja-JP" dirty="0"/>
              <a:t>do</a:t>
            </a:r>
            <a:r>
              <a:rPr lang="en-US" altLang="ja-JP" baseline="0" dirty="0"/>
              <a:t> </a:t>
            </a:r>
            <a:r>
              <a:rPr lang="en-US" altLang="ja-JP" dirty="0"/>
              <a:t>:</a:t>
            </a:r>
            <a:r>
              <a:rPr lang="en-US" altLang="ja-JP" baseline="0" dirty="0"/>
              <a:t> hg</a:t>
            </a:r>
            <a:r>
              <a:rPr lang="ja-JP" altLang="en-US" dirty="0"/>
              <a:t>＝</a:t>
            </a:r>
            <a:r>
              <a:rPr lang="en-US" altLang="ja-JP" baseline="0" dirty="0"/>
              <a:t> f</a:t>
            </a:r>
            <a:r>
              <a:rPr lang="en-US" altLang="ja-JP" dirty="0"/>
              <a:t> :</a:t>
            </a:r>
            <a:r>
              <a:rPr lang="en-US" altLang="ja-JP" baseline="0" dirty="0"/>
              <a:t> B- f       </a:t>
            </a:r>
            <a:r>
              <a:rPr lang="en-US" altLang="ja-JP" baseline="0" dirty="0">
                <a:sym typeface="Wingdings" panose="05000000000000000000" pitchFamily="2" charset="2"/>
              </a:rPr>
              <a:t> ab * (B-f) = hg * f    hg / ab = (B-f) /f</a:t>
            </a:r>
            <a:endParaRPr lang="en-US" altLang="ja-JP" baseline="0" dirty="0"/>
          </a:p>
          <a:p>
            <a:r>
              <a:rPr lang="en-US" altLang="ja-JP" dirty="0"/>
              <a:t>do = ab</a:t>
            </a:r>
            <a:r>
              <a:rPr lang="ja-JP" altLang="en-US" dirty="0"/>
              <a:t>の関係を利用した</a:t>
            </a:r>
            <a:endParaRPr lang="en-US" altLang="ja-JP" dirty="0"/>
          </a:p>
          <a:p>
            <a:endParaRPr lang="en-US" altLang="ja-JP" dirty="0"/>
          </a:p>
          <a:p>
            <a:r>
              <a:rPr lang="en-US" altLang="ja-JP" dirty="0">
                <a:sym typeface="Wingdings" panose="05000000000000000000" pitchFamily="2" charset="2"/>
              </a:rPr>
              <a:t> Bf = A B - A f</a:t>
            </a:r>
            <a:endParaRPr lang="en-US" altLang="ja-JP" dirty="0"/>
          </a:p>
          <a:p>
            <a:r>
              <a:rPr lang="en-US" altLang="ja-JP" dirty="0">
                <a:sym typeface="Wingdings" panose="05000000000000000000" pitchFamily="2" charset="2"/>
              </a:rPr>
              <a:t> 1/A + 1/B = 1/f </a:t>
            </a:r>
            <a:endParaRPr lang="en-US" altLang="ja-JP" dirty="0"/>
          </a:p>
          <a:p>
            <a:endParaRPr lang="en-US" altLang="ja-JP" dirty="0"/>
          </a:p>
          <a:p>
            <a:r>
              <a:rPr lang="en-US" altLang="ja-JP" dirty="0"/>
              <a:t>A = BF / (B-f)</a:t>
            </a:r>
          </a:p>
          <a:p>
            <a:endParaRPr lang="en-US" altLang="ja-JP" dirty="0"/>
          </a:p>
          <a:p>
            <a:r>
              <a:rPr kumimoji="1" lang="en-US" altLang="ja-JP" dirty="0"/>
              <a:t>f=24 mm    B = 30 mm</a:t>
            </a:r>
            <a:r>
              <a:rPr kumimoji="1" lang="ja-JP" altLang="en-US" dirty="0"/>
              <a:t>の場合</a:t>
            </a:r>
            <a:endParaRPr kumimoji="1" lang="en-US" altLang="ja-JP" dirty="0"/>
          </a:p>
          <a:p>
            <a:r>
              <a:rPr kumimoji="1" lang="en-US" altLang="ja-JP" dirty="0"/>
              <a:t>A = BF / (B-f)</a:t>
            </a:r>
            <a:r>
              <a:rPr kumimoji="1" lang="en-US" altLang="ja-JP" baseline="0" dirty="0"/>
              <a:t> = 720/6 = 120mm</a:t>
            </a:r>
            <a:endParaRPr kumimoji="1" lang="en-US" altLang="ja-JP" dirty="0"/>
          </a:p>
          <a:p>
            <a:endParaRPr kumimoji="1" lang="en-US" altLang="ja-JP" dirty="0"/>
          </a:p>
          <a:p>
            <a:r>
              <a:rPr kumimoji="1" lang="en-US" altLang="ja-JP" dirty="0"/>
              <a:t>f=24 mm    B = 24.1 mm</a:t>
            </a:r>
            <a:r>
              <a:rPr kumimoji="1" lang="ja-JP" altLang="en-US" dirty="0"/>
              <a:t>の場合</a:t>
            </a:r>
            <a:endParaRPr kumimoji="1" lang="en-US" altLang="ja-JP" dirty="0"/>
          </a:p>
          <a:p>
            <a:r>
              <a:rPr kumimoji="1" lang="en-US" altLang="ja-JP" dirty="0"/>
              <a:t>A = BF / (B-f)</a:t>
            </a:r>
            <a:r>
              <a:rPr kumimoji="1" lang="en-US" altLang="ja-JP" baseline="0" dirty="0"/>
              <a:t> = </a:t>
            </a:r>
            <a:r>
              <a:rPr kumimoji="1" lang="en-US" altLang="ja-JP" sz="1200" b="0" i="0" kern="1200" dirty="0">
                <a:solidFill>
                  <a:schemeClr val="tx1"/>
                </a:solidFill>
                <a:effectLst/>
                <a:latin typeface="+mn-lt"/>
                <a:ea typeface="+mn-ea"/>
                <a:cs typeface="+mn-cs"/>
              </a:rPr>
              <a:t>5784 mm</a:t>
            </a:r>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光学の講義ではないのでレンズの紹介程度にとどめる</a:t>
            </a:r>
            <a:endParaRPr kumimoji="1" lang="en-US" altLang="ja-JP" dirty="0"/>
          </a:p>
          <a:p>
            <a:endParaRPr kumimoji="1" lang="en-US" altLang="ja-JP" dirty="0"/>
          </a:p>
          <a:p>
            <a:endParaRPr kumimoji="1" lang="en-US" altLang="ja-JP" dirty="0"/>
          </a:p>
          <a:p>
            <a:r>
              <a:rPr kumimoji="1" lang="en-US" altLang="ja-JP"/>
              <a:t>Google [ The </a:t>
            </a:r>
            <a:r>
              <a:rPr kumimoji="1" lang="en-US" altLang="ja-JP" dirty="0"/>
              <a:t>nodal point "</a:t>
            </a:r>
            <a:r>
              <a:rPr kumimoji="1" lang="en-US" altLang="ja-JP"/>
              <a:t>thick lens“ ]</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開放</a:t>
            </a:r>
            <a:r>
              <a:rPr kumimoji="1" lang="en-US" altLang="ja-JP" dirty="0"/>
              <a:t>F</a:t>
            </a:r>
            <a:r>
              <a:rPr kumimoji="1" lang="ja-JP" altLang="en-US" dirty="0"/>
              <a:t>値</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a:t>
            </a:r>
            <a:r>
              <a:rPr kumimoji="1" lang="ja-JP" altLang="en-US" dirty="0"/>
              <a:t>が大きい </a:t>
            </a:r>
            <a:r>
              <a:rPr kumimoji="1" lang="en-US" altLang="ja-JP" dirty="0">
                <a:sym typeface="Wingdings" panose="05000000000000000000" pitchFamily="2" charset="2"/>
              </a:rPr>
              <a:t> </a:t>
            </a:r>
            <a:r>
              <a:rPr kumimoji="1" lang="ja-JP" altLang="en-US" dirty="0">
                <a:sym typeface="Wingdings" panose="05000000000000000000" pitchFamily="2" charset="2"/>
              </a:rPr>
              <a:t>多くの光を取り込める</a:t>
            </a:r>
            <a:endParaRPr kumimoji="1" lang="en-US" altLang="ja-JP" dirty="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D</a:t>
            </a:r>
            <a:r>
              <a:rPr kumimoji="1" lang="ja-JP" altLang="en-US" dirty="0"/>
              <a:t>が小さい </a:t>
            </a:r>
            <a:r>
              <a:rPr kumimoji="1" lang="en-US" altLang="ja-JP" dirty="0">
                <a:sym typeface="Wingdings" panose="05000000000000000000" pitchFamily="2" charset="2"/>
              </a:rPr>
              <a:t> </a:t>
            </a:r>
            <a:r>
              <a:rPr kumimoji="1" lang="ja-JP" altLang="en-US" dirty="0">
                <a:sym typeface="Wingdings" panose="05000000000000000000" pitchFamily="2" charset="2"/>
              </a:rPr>
              <a:t>取り込む光は少ない</a:t>
            </a:r>
            <a:r>
              <a:rPr kumimoji="1" lang="en-US" altLang="ja-JP" dirty="0">
                <a:sym typeface="Wingdings" panose="05000000000000000000" pitchFamily="2" charset="2"/>
              </a:rPr>
              <a:t/>
            </a:r>
            <a:br>
              <a:rPr kumimoji="1" lang="en-US" altLang="ja-JP" dirty="0">
                <a:sym typeface="Wingdings" panose="05000000000000000000" pitchFamily="2" charset="2"/>
              </a:rPr>
            </a:br>
            <a:r>
              <a:rPr kumimoji="1" lang="en-US" altLang="ja-JP" dirty="0">
                <a:sym typeface="Wingdings" panose="05000000000000000000" pitchFamily="2" charset="2"/>
              </a:rPr>
              <a:t>f</a:t>
            </a:r>
            <a:r>
              <a:rPr kumimoji="1" lang="ja-JP" altLang="en-US" dirty="0">
                <a:sym typeface="Wingdings" panose="05000000000000000000" pitchFamily="2" charset="2"/>
              </a:rPr>
              <a:t>が大きい（遠い）</a:t>
            </a:r>
            <a:r>
              <a:rPr kumimoji="1" lang="en-US" altLang="ja-JP" dirty="0">
                <a:sym typeface="Wingdings" panose="05000000000000000000" pitchFamily="2" charset="2"/>
              </a:rPr>
              <a:t> </a:t>
            </a:r>
            <a:r>
              <a:rPr kumimoji="1" lang="ja-JP" altLang="en-US" dirty="0">
                <a:sym typeface="Wingdings" panose="05000000000000000000" pitchFamily="2" charset="2"/>
              </a:rPr>
              <a:t>像が大きく（薄く</a:t>
            </a:r>
            <a:r>
              <a:rPr kumimoji="1" lang="en-US" altLang="ja-JP" dirty="0">
                <a:sym typeface="Wingdings" panose="05000000000000000000" pitchFamily="2" charset="2"/>
              </a:rPr>
              <a:t>or</a:t>
            </a:r>
            <a:r>
              <a:rPr kumimoji="1" lang="ja-JP" altLang="en-US" dirty="0">
                <a:sym typeface="Wingdings" panose="05000000000000000000" pitchFamily="2" charset="2"/>
              </a:rPr>
              <a:t>暗く）なる</a:t>
            </a:r>
            <a:endParaRPr kumimoji="1" lang="en-US" altLang="ja-JP" dirty="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sym typeface="Wingdings" panose="05000000000000000000" pitchFamily="2" charset="2"/>
              </a:rPr>
              <a:t>f</a:t>
            </a:r>
            <a:r>
              <a:rPr kumimoji="1" lang="ja-JP" altLang="en-US" dirty="0">
                <a:sym typeface="Wingdings" panose="05000000000000000000" pitchFamily="2" charset="2"/>
              </a:rPr>
              <a:t>が小さい（近い）</a:t>
            </a:r>
            <a:r>
              <a:rPr kumimoji="1" lang="en-US" altLang="ja-JP" dirty="0">
                <a:sym typeface="Wingdings" panose="05000000000000000000" pitchFamily="2" charset="2"/>
              </a:rPr>
              <a:t> </a:t>
            </a:r>
            <a:r>
              <a:rPr kumimoji="1" lang="ja-JP" altLang="en-US" dirty="0">
                <a:sym typeface="Wingdings" panose="05000000000000000000" pitchFamily="2" charset="2"/>
              </a:rPr>
              <a:t>像が小さく（濃く</a:t>
            </a:r>
            <a:r>
              <a:rPr kumimoji="1" lang="en-US" altLang="ja-JP" dirty="0">
                <a:sym typeface="Wingdings" panose="05000000000000000000" pitchFamily="2" charset="2"/>
              </a:rPr>
              <a:t>or</a:t>
            </a:r>
            <a:r>
              <a:rPr kumimoji="1" lang="ja-JP" altLang="en-US" dirty="0">
                <a:sym typeface="Wingdings" panose="05000000000000000000" pitchFamily="2" charset="2"/>
              </a:rPr>
              <a:t>明るく）なる</a:t>
            </a:r>
            <a:endParaRPr kumimoji="1" lang="en-US" altLang="ja-JP"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a:t>開放</a:t>
            </a:r>
            <a:r>
              <a:rPr lang="en-US" altLang="ja-JP" b="1" dirty="0"/>
              <a:t>F</a:t>
            </a:r>
            <a:r>
              <a:rPr lang="ja-JP" altLang="en-US" b="1" dirty="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en-US" altLang="ja-JP" baseline="0" dirty="0"/>
              <a:t> um-1cm</a:t>
            </a:r>
          </a:p>
          <a:p>
            <a:endParaRPr kumimoji="1" lang="en-US" altLang="ja-JP" baseline="0" dirty="0"/>
          </a:p>
          <a:p>
            <a:r>
              <a:rPr kumimoji="1" lang="ja-JP" altLang="en-US" baseline="0" dirty="0"/>
              <a:t>近赤外線</a:t>
            </a:r>
            <a:r>
              <a:rPr lang="el-GR" altLang="ja-JP" dirty="0"/>
              <a:t>0.7 - 2.5 μ</a:t>
            </a:r>
            <a:r>
              <a:rPr lang="en-US" altLang="ja-JP" dirty="0"/>
              <a:t>m</a:t>
            </a:r>
          </a:p>
          <a:p>
            <a:r>
              <a:rPr kumimoji="1" lang="ja-JP" altLang="en-US" dirty="0"/>
              <a:t>注赤外線</a:t>
            </a:r>
            <a:r>
              <a:rPr lang="el-GR" altLang="ja-JP" dirty="0"/>
              <a:t>2.5 - 4 μ</a:t>
            </a:r>
            <a:r>
              <a:rPr lang="en-US" altLang="ja-JP" dirty="0"/>
              <a:t>m</a:t>
            </a:r>
          </a:p>
          <a:p>
            <a:r>
              <a:rPr kumimoji="1" lang="ja-JP" altLang="en-US" dirty="0"/>
              <a:t>遠赤外線</a:t>
            </a:r>
            <a:r>
              <a:rPr lang="el-GR" altLang="ja-JP" dirty="0"/>
              <a:t>4 - 1000 μ</a:t>
            </a:r>
            <a:r>
              <a:rPr lang="en-US" altLang="ja-JP" dirty="0"/>
              <a:t>m</a:t>
            </a:r>
          </a:p>
          <a:p>
            <a:endParaRPr kumimoji="1" lang="en-US" altLang="ja-JP" dirty="0"/>
          </a:p>
          <a:p>
            <a:r>
              <a:rPr lang="en-US" altLang="ja-JP" dirty="0"/>
              <a:t>10</a:t>
            </a:r>
            <a:r>
              <a:rPr lang="ja-JP" altLang="en-US" dirty="0"/>
              <a:t>～</a:t>
            </a:r>
            <a:r>
              <a:rPr lang="en-US" altLang="ja-JP" dirty="0"/>
              <a:t>1km </a:t>
            </a:r>
            <a:r>
              <a:rPr lang="ja-JP" altLang="en-US" dirty="0"/>
              <a:t>長波（</a:t>
            </a:r>
            <a:r>
              <a:rPr lang="en-US" altLang="ja-JP" dirty="0"/>
              <a:t>LF) </a:t>
            </a:r>
            <a:r>
              <a:rPr lang="ja-JP" altLang="en-US" dirty="0">
                <a:effectLst/>
              </a:rPr>
              <a:t>┐ </a:t>
            </a:r>
            <a:r>
              <a:rPr lang="ja-JP" altLang="en-US" dirty="0"/>
              <a:t>船舶、航空機無線 </a:t>
            </a:r>
            <a:endParaRPr lang="en-US" altLang="ja-JP" dirty="0"/>
          </a:p>
          <a:p>
            <a:r>
              <a:rPr lang="en-US" altLang="ja-JP" dirty="0"/>
              <a:t>1km</a:t>
            </a:r>
            <a:r>
              <a:rPr lang="ja-JP" altLang="en-US" dirty="0"/>
              <a:t>～</a:t>
            </a:r>
            <a:r>
              <a:rPr lang="en-US" altLang="ja-JP" dirty="0"/>
              <a:t>100m </a:t>
            </a:r>
            <a:r>
              <a:rPr lang="ja-JP" altLang="en-US" dirty="0"/>
              <a:t>中波（</a:t>
            </a:r>
            <a:r>
              <a:rPr lang="en-US" altLang="ja-JP" dirty="0"/>
              <a:t>MF</a:t>
            </a:r>
            <a:r>
              <a:rPr lang="ja-JP" altLang="en-US" dirty="0"/>
              <a:t>） </a:t>
            </a:r>
            <a:r>
              <a:rPr lang="ja-JP" altLang="en-US" dirty="0">
                <a:effectLst/>
              </a:rPr>
              <a:t>│ </a:t>
            </a:r>
            <a:r>
              <a:rPr lang="en-US" altLang="ja-JP" dirty="0"/>
              <a:t>AM</a:t>
            </a:r>
            <a:r>
              <a:rPr lang="ja-JP" altLang="en-US" dirty="0"/>
              <a:t>ラジオ放送 </a:t>
            </a:r>
            <a:endParaRPr lang="en-US" altLang="ja-JP" dirty="0"/>
          </a:p>
          <a:p>
            <a:r>
              <a:rPr lang="en-US" altLang="ja-JP" dirty="0"/>
              <a:t>100</a:t>
            </a:r>
            <a:r>
              <a:rPr lang="ja-JP" altLang="en-US" dirty="0"/>
              <a:t>～</a:t>
            </a:r>
            <a:r>
              <a:rPr lang="en-US" altLang="ja-JP" dirty="0"/>
              <a:t>10m </a:t>
            </a:r>
            <a:r>
              <a:rPr lang="ja-JP" altLang="en-US" dirty="0"/>
              <a:t>短波（</a:t>
            </a:r>
            <a:r>
              <a:rPr lang="en-US" altLang="ja-JP" dirty="0"/>
              <a:t>HF</a:t>
            </a:r>
            <a:r>
              <a:rPr lang="ja-JP" altLang="en-US" dirty="0"/>
              <a:t>） </a:t>
            </a:r>
            <a:r>
              <a:rPr lang="ja-JP" altLang="en-US" dirty="0">
                <a:effectLst/>
              </a:rPr>
              <a:t>│ </a:t>
            </a:r>
            <a:r>
              <a:rPr lang="ja-JP" altLang="en-US" dirty="0"/>
              <a:t>無線 </a:t>
            </a:r>
            <a:endParaRPr lang="en-US" altLang="ja-JP" dirty="0"/>
          </a:p>
          <a:p>
            <a:r>
              <a:rPr lang="en-US" altLang="ja-JP" dirty="0"/>
              <a:t>10</a:t>
            </a:r>
            <a:r>
              <a:rPr lang="ja-JP" altLang="en-US" dirty="0"/>
              <a:t>～</a:t>
            </a:r>
            <a:r>
              <a:rPr lang="en-US" altLang="ja-JP" dirty="0"/>
              <a:t>1m </a:t>
            </a:r>
            <a:r>
              <a:rPr lang="ja-JP" altLang="en-US" dirty="0"/>
              <a:t>超短波（</a:t>
            </a:r>
            <a:r>
              <a:rPr lang="en-US" altLang="ja-JP" dirty="0"/>
              <a:t>VHF</a:t>
            </a:r>
            <a:r>
              <a:rPr lang="ja-JP" altLang="en-US" dirty="0"/>
              <a:t>） </a:t>
            </a:r>
            <a:r>
              <a:rPr lang="ja-JP" altLang="en-US" dirty="0">
                <a:effectLst/>
              </a:rPr>
              <a:t>│ </a:t>
            </a:r>
            <a:r>
              <a:rPr lang="ja-JP" altLang="en-US" dirty="0"/>
              <a:t>テレビ放送、</a:t>
            </a:r>
            <a:r>
              <a:rPr lang="en-US" altLang="ja-JP" dirty="0"/>
              <a:t>FM</a:t>
            </a:r>
            <a:r>
              <a:rPr lang="ja-JP" altLang="en-US" dirty="0"/>
              <a:t>ラジオ放送 </a:t>
            </a:r>
            <a:endParaRPr lang="en-US" altLang="ja-JP" dirty="0"/>
          </a:p>
          <a:p>
            <a:r>
              <a:rPr lang="en-US" altLang="ja-JP" dirty="0"/>
              <a:t>1m</a:t>
            </a:r>
            <a:r>
              <a:rPr lang="ja-JP" altLang="en-US" dirty="0"/>
              <a:t>～</a:t>
            </a:r>
            <a:r>
              <a:rPr lang="en-US" altLang="ja-JP" dirty="0"/>
              <a:t>10cm </a:t>
            </a:r>
            <a:r>
              <a:rPr lang="ja-JP" altLang="en-US" dirty="0"/>
              <a:t>極超短波（</a:t>
            </a:r>
            <a:r>
              <a:rPr lang="en-US" altLang="ja-JP" dirty="0"/>
              <a:t>UHF</a:t>
            </a:r>
            <a:r>
              <a:rPr lang="ja-JP" altLang="en-US" dirty="0"/>
              <a:t>） </a:t>
            </a:r>
            <a:r>
              <a:rPr lang="ja-JP" altLang="en-US" b="1" dirty="0">
                <a:effectLst/>
              </a:rPr>
              <a:t>電波</a:t>
            </a:r>
            <a:r>
              <a:rPr lang="ja-JP" altLang="en-US" dirty="0">
                <a:effectLst/>
              </a:rPr>
              <a:t> </a:t>
            </a:r>
            <a:r>
              <a:rPr lang="ja-JP" altLang="en-US" dirty="0"/>
              <a:t>携帯電話、電子レンジ </a:t>
            </a:r>
            <a:endParaRPr lang="en-US" altLang="ja-JP" dirty="0"/>
          </a:p>
          <a:p>
            <a:r>
              <a:rPr lang="en-US" altLang="ja-JP" dirty="0"/>
              <a:t>10</a:t>
            </a:r>
            <a:r>
              <a:rPr lang="ja-JP" altLang="en-US" dirty="0"/>
              <a:t>～</a:t>
            </a:r>
            <a:r>
              <a:rPr lang="en-US" altLang="ja-JP" dirty="0"/>
              <a:t>1cm </a:t>
            </a:r>
            <a:r>
              <a:rPr lang="ja-JP" altLang="en-US" dirty="0"/>
              <a:t>センチ波（</a:t>
            </a:r>
            <a:r>
              <a:rPr lang="en-US" altLang="ja-JP" dirty="0"/>
              <a:t>SHF</a:t>
            </a:r>
            <a:r>
              <a:rPr lang="ja-JP" altLang="en-US" dirty="0"/>
              <a:t>） </a:t>
            </a:r>
            <a:r>
              <a:rPr lang="ja-JP" altLang="en-US" dirty="0">
                <a:effectLst/>
              </a:rPr>
              <a:t>│ </a:t>
            </a:r>
            <a:r>
              <a:rPr lang="ja-JP" altLang="en-US" dirty="0"/>
              <a:t>衛星放送 </a:t>
            </a:r>
            <a:endParaRPr lang="en-US" altLang="ja-JP" dirty="0"/>
          </a:p>
          <a:p>
            <a:r>
              <a:rPr lang="en-US" altLang="ja-JP" dirty="0"/>
              <a:t>1cm</a:t>
            </a:r>
            <a:r>
              <a:rPr lang="ja-JP" altLang="en-US" dirty="0"/>
              <a:t>～</a:t>
            </a:r>
            <a:r>
              <a:rPr lang="en-US" altLang="ja-JP" dirty="0"/>
              <a:t>1mm </a:t>
            </a:r>
            <a:r>
              <a:rPr lang="ja-JP" altLang="en-US" dirty="0"/>
              <a:t>ミリ波（</a:t>
            </a:r>
            <a:r>
              <a:rPr lang="en-US" altLang="ja-JP" dirty="0"/>
              <a:t>EHF</a:t>
            </a:r>
            <a:r>
              <a:rPr lang="ja-JP" altLang="en-US" dirty="0"/>
              <a:t>） </a:t>
            </a:r>
            <a:r>
              <a:rPr lang="ja-JP" altLang="en-US" dirty="0">
                <a:effectLst/>
              </a:rPr>
              <a:t>│ </a:t>
            </a:r>
            <a:r>
              <a:rPr lang="ja-JP" altLang="en-US" dirty="0"/>
              <a:t>衛星通信 </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t>中心窩 ちゅう</a:t>
            </a:r>
            <a:r>
              <a:rPr lang="ja-JP" altLang="en-US" sz="1200" dirty="0" err="1"/>
              <a:t>しんか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教科書の標準分光視感効率表では，</a:t>
            </a:r>
            <a:r>
              <a:rPr kumimoji="1" lang="en-US" altLang="ja-JP" dirty="0"/>
              <a:t>3</a:t>
            </a:r>
            <a:r>
              <a:rPr kumimoji="1" lang="ja-JP" altLang="en-US" dirty="0"/>
              <a:t>種の錐体をひとまとめにした感度を表記してある。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（実際、</a:t>
            </a:r>
            <a:r>
              <a:rPr kumimoji="1" lang="en-US" altLang="ja-JP" dirty="0"/>
              <a:t>S</a:t>
            </a:r>
            <a:r>
              <a:rPr kumimoji="1" lang="ja-JP" altLang="en-US" dirty="0"/>
              <a:t>錐体はかなり感度が低い</a:t>
            </a:r>
            <a:r>
              <a:rPr kumimoji="1" lang="en-US" altLang="ja-JP" dirty="0">
                <a:sym typeface="Wingdings" panose="05000000000000000000" pitchFamily="2" charset="2"/>
              </a:rPr>
              <a:t> http://michaeldmann.net/mann7.html fig</a:t>
            </a:r>
            <a:r>
              <a:rPr kumimoji="1" lang="en-US" altLang="ja-JP" baseline="0" dirty="0">
                <a:sym typeface="Wingdings" panose="05000000000000000000" pitchFamily="2" charset="2"/>
              </a:rPr>
              <a:t> 7</a:t>
            </a:r>
            <a:r>
              <a:rPr kumimoji="1" lang="en-US" altLang="ja-JP" dirty="0"/>
              <a:t>)</a:t>
            </a:r>
            <a:endParaRPr kumimoji="1" lang="ja-JP" altLang="en-US" dirty="0"/>
          </a:p>
          <a:p>
            <a:endParaRPr lang="en-US" altLang="ja-JP" dirty="0"/>
          </a:p>
          <a:p>
            <a:endParaRPr lang="en-US" altLang="ja-JP" dirty="0"/>
          </a:p>
          <a:p>
            <a:r>
              <a:rPr lang="ja-JP" altLang="en-US" dirty="0"/>
              <a:t>先天色覚異常の中で最も多く存在し、赤系統や緑系統の色の弁別に困難が生じる人が多いといわれる。色の弁別に困難が生じるだけで、視力は正常である。日本人では男性の</a:t>
            </a:r>
            <a:r>
              <a:rPr lang="en-US" altLang="ja-JP" dirty="0"/>
              <a:t>4.50%</a:t>
            </a:r>
            <a:r>
              <a:rPr lang="ja-JP" altLang="en-US" dirty="0" err="1"/>
              <a:t>、</a:t>
            </a:r>
            <a:r>
              <a:rPr lang="ja-JP" altLang="en-US" dirty="0"/>
              <a:t>女性の</a:t>
            </a:r>
            <a:r>
              <a:rPr lang="en-US" altLang="ja-JP" dirty="0"/>
              <a:t>0.165%</a:t>
            </a:r>
            <a:r>
              <a:rPr lang="ja-JP" altLang="en-US" dirty="0"/>
              <a:t>が先天赤緑色覚異常で（日本人では男性の約</a:t>
            </a:r>
            <a:r>
              <a:rPr lang="en-US" altLang="ja-JP" dirty="0"/>
              <a:t>5</a:t>
            </a:r>
            <a:r>
              <a:rPr lang="ja-JP" altLang="en-US" dirty="0"/>
              <a:t>％、女性の</a:t>
            </a:r>
            <a:r>
              <a:rPr lang="en-US" altLang="ja-JP" dirty="0"/>
              <a:t>0.2</a:t>
            </a:r>
            <a:r>
              <a:rPr lang="ja-JP" altLang="en-US" dirty="0"/>
              <a:t>％</a:t>
            </a:r>
            <a:r>
              <a:rPr lang="en-US" altLang="ja-JP" baseline="30000" dirty="0">
                <a:hlinkClick r:id="rId3"/>
              </a:rPr>
              <a:t>[2]</a:t>
            </a:r>
            <a:r>
              <a:rPr lang="ja-JP" altLang="en-US" dirty="0"/>
              <a:t>）、日本全体では約</a:t>
            </a:r>
            <a:r>
              <a:rPr lang="en-US" altLang="ja-JP" dirty="0"/>
              <a:t>290</a:t>
            </a:r>
            <a:r>
              <a:rPr lang="ja-JP" altLang="en-US" dirty="0"/>
              <a:t>万人が存在する。白人男性では約</a:t>
            </a:r>
            <a:r>
              <a:rPr lang="en-US" altLang="ja-JP" dirty="0"/>
              <a:t>8%</a:t>
            </a:r>
            <a:r>
              <a:rPr lang="ja-JP" altLang="en-US" dirty="0"/>
              <a:t>が先天赤緑色覚異常であるとされる</a:t>
            </a:r>
            <a:endParaRPr lang="en-US" altLang="ja-JP" dirty="0"/>
          </a:p>
          <a:p>
            <a:endParaRPr kumimoji="1" lang="en-US" altLang="ja-JP" dirty="0"/>
          </a:p>
          <a:p>
            <a:r>
              <a:rPr kumimoji="1" lang="ja-JP" altLang="en-US" dirty="0"/>
              <a:t>明所視、暗所視、薄明視、</a:t>
            </a:r>
            <a:endParaRPr kumimoji="1" lang="en-US" altLang="ja-JP" dirty="0"/>
          </a:p>
          <a:p>
            <a:r>
              <a:rPr kumimoji="1" lang="ja-JP" altLang="en-US" dirty="0"/>
              <a:t>色覚異常のはなし</a:t>
            </a:r>
            <a:endParaRPr kumimoji="1" lang="en-US" altLang="ja-JP" dirty="0"/>
          </a:p>
          <a:p>
            <a:r>
              <a:rPr kumimoji="1" lang="ja-JP" altLang="en-US" dirty="0"/>
              <a:t>そらし目の話</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https://www.ushio.co.jp/jp/technology/glossary/glossary_sa/photometric_quantity.html</a:t>
            </a:r>
          </a:p>
          <a:p>
            <a:endParaRPr lang="en-US" altLang="ja-JP" dirty="0"/>
          </a:p>
          <a:p>
            <a:r>
              <a:rPr lang="en-US" altLang="ja-JP" dirty="0"/>
              <a:t>『</a:t>
            </a:r>
            <a:r>
              <a:rPr lang="ja-JP" altLang="en-US" dirty="0"/>
              <a:t>測光量とは、</a:t>
            </a:r>
            <a:r>
              <a:rPr lang="ja-JP" altLang="en-US" dirty="0">
                <a:hlinkClick r:id="rId3"/>
              </a:rPr>
              <a:t>放射量</a:t>
            </a:r>
            <a:r>
              <a:rPr lang="ja-JP" altLang="en-US" dirty="0"/>
              <a:t>に対して、可視領域の光放射が人間の視覚に与える影響を重みづけした量のこと。放射量の分光密度（微小波長幅に含まれる放射量をその波長幅で割ったもの）に分光視感効 率：</a:t>
            </a:r>
            <a:r>
              <a:rPr lang="en-US" altLang="ja-JP" dirty="0"/>
              <a:t>V(λ)</a:t>
            </a:r>
            <a:r>
              <a:rPr lang="ja-JP" altLang="en-US" dirty="0"/>
              <a:t>をかけて、可視領域（</a:t>
            </a:r>
            <a:r>
              <a:rPr lang="en-US" altLang="ja-JP" dirty="0"/>
              <a:t>360nm</a:t>
            </a:r>
            <a:r>
              <a:rPr lang="ja-JP" altLang="en-US" dirty="0"/>
              <a:t>～</a:t>
            </a:r>
            <a:r>
              <a:rPr lang="en-US" altLang="ja-JP" dirty="0"/>
              <a:t>830nm</a:t>
            </a:r>
            <a:r>
              <a:rPr lang="ja-JP" altLang="en-US" dirty="0"/>
              <a:t>）の波長範囲について積分して表す。 測光量の主な用語として</a:t>
            </a:r>
            <a:r>
              <a:rPr lang="ja-JP" altLang="en-US" dirty="0">
                <a:hlinkClick r:id="rId4"/>
              </a:rPr>
              <a:t>光束</a:t>
            </a:r>
            <a:r>
              <a:rPr lang="ja-JP" altLang="en-US" dirty="0"/>
              <a:t>（</a:t>
            </a:r>
            <a:r>
              <a:rPr lang="en-US" altLang="ja-JP" dirty="0"/>
              <a:t>luminous flux</a:t>
            </a:r>
            <a:r>
              <a:rPr lang="ja-JP" altLang="en-US" dirty="0"/>
              <a:t>）、</a:t>
            </a:r>
            <a:r>
              <a:rPr lang="ja-JP" altLang="en-US" dirty="0">
                <a:hlinkClick r:id="rId5"/>
              </a:rPr>
              <a:t>光度</a:t>
            </a:r>
            <a:r>
              <a:rPr lang="ja-JP" altLang="en-US" dirty="0"/>
              <a:t>（</a:t>
            </a:r>
            <a:r>
              <a:rPr lang="en-US" altLang="ja-JP" dirty="0"/>
              <a:t>luminous intensity</a:t>
            </a:r>
            <a:r>
              <a:rPr lang="ja-JP" altLang="en-US" dirty="0"/>
              <a:t>）、</a:t>
            </a:r>
            <a:r>
              <a:rPr lang="ja-JP" altLang="en-US" dirty="0">
                <a:hlinkClick r:id="rId6"/>
              </a:rPr>
              <a:t>輝度</a:t>
            </a:r>
            <a:r>
              <a:rPr lang="ja-JP" altLang="en-US" dirty="0"/>
              <a:t>（</a:t>
            </a:r>
            <a:r>
              <a:rPr lang="en-US" altLang="ja-JP" dirty="0"/>
              <a:t>luminance</a:t>
            </a:r>
            <a:r>
              <a:rPr lang="ja-JP" altLang="en-US" dirty="0"/>
              <a:t>）、</a:t>
            </a:r>
            <a:r>
              <a:rPr lang="ja-JP" altLang="en-US" dirty="0">
                <a:hlinkClick r:id="rId7"/>
              </a:rPr>
              <a:t>照度</a:t>
            </a:r>
            <a:r>
              <a:rPr lang="ja-JP" altLang="en-US" dirty="0"/>
              <a:t>（</a:t>
            </a:r>
            <a:r>
              <a:rPr lang="en-US" altLang="ja-JP" dirty="0"/>
              <a:t>illuminance</a:t>
            </a:r>
            <a:r>
              <a:rPr lang="ja-JP" altLang="en-US" dirty="0"/>
              <a:t>）などがある。</a:t>
            </a:r>
            <a:br>
              <a:rPr lang="ja-JP" altLang="en-US" dirty="0"/>
            </a:br>
            <a:r>
              <a:rPr lang="ja-JP" altLang="en-US" dirty="0"/>
              <a:t>→付属資料「</a:t>
            </a:r>
            <a:r>
              <a:rPr lang="ja-JP" altLang="en-US" dirty="0">
                <a:hlinkClick r:id="rId8"/>
              </a:rPr>
              <a:t>光と関連する電磁放射の主な用語と記号・単位</a:t>
            </a:r>
            <a:r>
              <a:rPr lang="en-US" altLang="ja-JP" dirty="0">
                <a:hlinkClick r:id="rId8"/>
              </a:rPr>
              <a:t>(</a:t>
            </a:r>
            <a:r>
              <a:rPr lang="ja-JP" altLang="en-US" dirty="0">
                <a:hlinkClick r:id="rId8"/>
              </a:rPr>
              <a:t>各用語の説明</a:t>
            </a:r>
            <a:r>
              <a:rPr lang="en-US" altLang="ja-JP" dirty="0">
                <a:hlinkClick r:id="rId8"/>
              </a:rPr>
              <a:t>)</a:t>
            </a:r>
            <a:r>
              <a:rPr lang="ja-JP" altLang="en-US" dirty="0"/>
              <a:t>」を参照</a:t>
            </a:r>
            <a:r>
              <a:rPr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現像：フィルムは光に当てると真っ黒になるので、その機能を化け学処理してとめること。</a:t>
            </a:r>
            <a:endParaRPr kumimoji="1" lang="en-US" altLang="ja-JP" dirty="0"/>
          </a:p>
          <a:p>
            <a:r>
              <a:rPr kumimoji="1" lang="ja-JP" altLang="en-US" dirty="0"/>
              <a:t>　　　　　これでネガができる</a:t>
            </a:r>
            <a:endParaRPr kumimoji="1" lang="en-US" altLang="ja-JP" dirty="0"/>
          </a:p>
          <a:p>
            <a:endParaRPr kumimoji="1" lang="en-US" altLang="ja-JP" dirty="0"/>
          </a:p>
          <a:p>
            <a:r>
              <a:rPr kumimoji="1" lang="ja-JP" altLang="en-US" dirty="0"/>
              <a:t>銀塩プリント：</a:t>
            </a:r>
            <a:endParaRPr kumimoji="1" lang="en-US" altLang="ja-JP" dirty="0"/>
          </a:p>
          <a:p>
            <a:r>
              <a:rPr kumimoji="1" lang="ja-JP" altLang="en-US" dirty="0"/>
              <a:t>紙自体に発色する薬品を塗っておき、ネガの透過光を充てることで色を得る。</a:t>
            </a:r>
            <a:endParaRPr kumimoji="1" lang="en-US" altLang="ja-JP" dirty="0"/>
          </a:p>
          <a:p>
            <a:r>
              <a:rPr kumimoji="1" lang="ja-JP" altLang="en-US" dirty="0"/>
              <a:t>印刷：インクジェットプリンタとか。</a:t>
            </a:r>
            <a:endParaRPr kumimoji="1" lang="en-US" altLang="ja-JP" dirty="0"/>
          </a:p>
          <a:p>
            <a:endParaRPr kumimoji="1" lang="en-US" altLang="ja-JP" dirty="0"/>
          </a:p>
          <a:p>
            <a:r>
              <a:rPr kumimoji="1" lang="en-US" altLang="ja-JP" dirty="0"/>
              <a:t>CMOS</a:t>
            </a:r>
            <a:r>
              <a:rPr kumimoji="1" lang="ja-JP" altLang="en-US" dirty="0"/>
              <a:t>は、フォトダイオードごとにアンプを持つ構造をしている。これが</a:t>
            </a:r>
            <a:r>
              <a:rPr kumimoji="1" lang="en-US" altLang="ja-JP" dirty="0"/>
              <a:t>CCD</a:t>
            </a:r>
            <a:r>
              <a:rPr kumimoji="1" lang="ja-JP" altLang="en-US" dirty="0"/>
              <a:t>との違い。</a:t>
            </a:r>
            <a:endParaRPr kumimoji="1" lang="en-US" altLang="ja-JP" dirty="0"/>
          </a:p>
          <a:p>
            <a:r>
              <a:rPr kumimoji="1" lang="ja-JP" altLang="en-US" dirty="0"/>
              <a:t>すぐにアンプにより信号増幅が起こるので、転送課程におけるノイズが載りにくい</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a:t>
            </a:r>
            <a:r>
              <a:rPr lang="ja-JP" altLang="en-US" dirty="0"/>
              <a:t>同じ波長群をもつ光は、やはり同じ色に見え、これを完全等色</a:t>
            </a:r>
            <a:r>
              <a:rPr lang="en-US" altLang="ja-JP" dirty="0"/>
              <a:t>(isomeric color match)</a:t>
            </a:r>
            <a:r>
              <a:rPr lang="ja-JP" altLang="en-US" dirty="0"/>
              <a:t>と呼びます。</a:t>
            </a:r>
            <a:br>
              <a:rPr lang="ja-JP" altLang="en-US" dirty="0"/>
            </a:br>
            <a:r>
              <a:rPr lang="ja-JP" altLang="en-US" dirty="0"/>
              <a:t>これは当たり前ですが、対して、違う波長群でも同じ色に見えることを条件等色</a:t>
            </a:r>
            <a:r>
              <a:rPr lang="en-US" altLang="ja-JP" dirty="0"/>
              <a:t>(metameric color match)</a:t>
            </a:r>
            <a:r>
              <a:rPr lang="ja-JP" altLang="en-US" dirty="0"/>
              <a:t>と完全等色と区別して呼びます。この等色実験というのは、条件等色を調べる実験であるということです。</a:t>
            </a:r>
            <a:r>
              <a:rPr lang="en-US" altLang="ja-JP" dirty="0"/>
              <a:t>』</a:t>
            </a:r>
          </a:p>
          <a:p>
            <a:r>
              <a:rPr lang="en-US" altLang="ja-JP" dirty="0"/>
              <a:t>From : http://qiita.com/Ushio/items/203f16ad1e23fd42231c</a:t>
            </a:r>
          </a:p>
          <a:p>
            <a:r>
              <a:rPr kumimoji="1" lang="ja-JP" altLang="en-US" dirty="0"/>
              <a:t>このページとても分かりやすい。</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視野中心のみに刺激が入るようにスリットを配置</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t>[R]:[G]:[B] = 1.0 : 4.5907 : 0.0607 </a:t>
            </a:r>
            <a:r>
              <a:rPr lang="ja-JP" altLang="en-US" sz="1200" dirty="0" err="1"/>
              <a:t>で混</a:t>
            </a:r>
            <a:r>
              <a:rPr lang="ja-JP" altLang="en-US" sz="1200" dirty="0"/>
              <a:t>色すると白色に（測光量単位）</a:t>
            </a:r>
            <a:endParaRPr lang="en-US" altLang="ja-JP" sz="1200" dirty="0"/>
          </a:p>
          <a:p>
            <a:r>
              <a:rPr kumimoji="1" lang="en-US" altLang="ja-JP" sz="1200" dirty="0"/>
              <a:t>700nm</a:t>
            </a:r>
            <a:r>
              <a:rPr kumimoji="1" lang="ja-JP" altLang="en-US" sz="1200" dirty="0"/>
              <a:t>の光を </a:t>
            </a:r>
            <a:r>
              <a:rPr kumimoji="1" lang="en-US" altLang="ja-JP" sz="1200" dirty="0"/>
              <a:t>1lm,</a:t>
            </a:r>
          </a:p>
          <a:p>
            <a:r>
              <a:rPr kumimoji="1" lang="en-US" altLang="ja-JP" sz="1200" dirty="0"/>
              <a:t>546nm</a:t>
            </a:r>
            <a:r>
              <a:rPr kumimoji="1" lang="ja-JP" altLang="en-US" sz="1200" dirty="0"/>
              <a:t>の光を</a:t>
            </a:r>
            <a:r>
              <a:rPr kumimoji="1" lang="en-US" altLang="ja-JP" sz="1200" dirty="0"/>
              <a:t>4.59lm</a:t>
            </a:r>
          </a:p>
          <a:p>
            <a:r>
              <a:rPr kumimoji="1" lang="en-US" altLang="ja-JP" sz="1200" dirty="0"/>
              <a:t>458nm</a:t>
            </a:r>
            <a:r>
              <a:rPr kumimoji="1" lang="ja-JP" altLang="en-US" sz="1200" dirty="0"/>
              <a:t>の光を</a:t>
            </a:r>
            <a:r>
              <a:rPr kumimoji="1" lang="en-US" altLang="ja-JP" sz="1200" dirty="0"/>
              <a:t>0.06lm</a:t>
            </a:r>
          </a:p>
          <a:p>
            <a:r>
              <a:rPr kumimoji="1" lang="ja-JP" altLang="en-US" sz="1200" dirty="0"/>
              <a:t>で混ぜると白くなる</a:t>
            </a:r>
            <a:endParaRPr kumimoji="1" lang="en-US" altLang="ja-JP" sz="1200" dirty="0"/>
          </a:p>
          <a:p>
            <a:r>
              <a:rPr kumimoji="1" lang="ja-JP" altLang="en-US" sz="1200" dirty="0"/>
              <a:t>これを明度係数と呼ぶ。</a:t>
            </a:r>
            <a:endParaRPr kumimoji="1" lang="en-US" altLang="ja-JP" sz="1200" dirty="0"/>
          </a:p>
          <a:p>
            <a:endParaRPr kumimoji="1" lang="en-US" altLang="ja-JP" sz="1200" dirty="0"/>
          </a:p>
          <a:p>
            <a:r>
              <a:rPr kumimoji="1" lang="en-US" altLang="ja-JP" sz="1200" dirty="0"/>
              <a:t>RGB</a:t>
            </a:r>
            <a:r>
              <a:rPr kumimoji="1" lang="ja-JP" altLang="en-US" sz="1200" dirty="0"/>
              <a:t>系では，</a:t>
            </a:r>
            <a:endParaRPr kumimoji="1" lang="en-US" altLang="ja-JP" sz="1200" dirty="0"/>
          </a:p>
          <a:p>
            <a:r>
              <a:rPr kumimoji="1" lang="ja-JP" altLang="en-US" sz="1200" dirty="0"/>
              <a:t>ある単色光 </a:t>
            </a:r>
            <a:r>
              <a:rPr kumimoji="1" lang="en-US" altLang="ja-JP" sz="1200" dirty="0"/>
              <a:t>F</a:t>
            </a:r>
            <a:r>
              <a:rPr kumimoji="1" lang="ja-JP" altLang="en-US" sz="1200" dirty="0"/>
              <a:t>が</a:t>
            </a:r>
            <a:endParaRPr kumimoji="1" lang="en-US" altLang="ja-JP" sz="1200" dirty="0"/>
          </a:p>
          <a:p>
            <a:r>
              <a:rPr kumimoji="1" lang="en-US" altLang="ja-JP" sz="1200" dirty="0"/>
              <a:t>F</a:t>
            </a:r>
            <a:r>
              <a:rPr kumimoji="1" lang="ja-JP" altLang="en-US" sz="1200" dirty="0"/>
              <a:t>＝</a:t>
            </a:r>
            <a:r>
              <a:rPr kumimoji="1" lang="en-US" altLang="ja-JP" sz="1200" dirty="0" err="1"/>
              <a:t>Lr</a:t>
            </a:r>
            <a:r>
              <a:rPr kumimoji="1" lang="en-US" altLang="ja-JP" sz="1200" baseline="0" dirty="0"/>
              <a:t>[R]+</a:t>
            </a:r>
            <a:r>
              <a:rPr kumimoji="1" lang="en-US" altLang="ja-JP" sz="1200" dirty="0" err="1"/>
              <a:t>Lg</a:t>
            </a:r>
            <a:r>
              <a:rPr kumimoji="1" lang="en-US" altLang="ja-JP" sz="1200" baseline="0" dirty="0"/>
              <a:t>[G]+</a:t>
            </a:r>
            <a:r>
              <a:rPr kumimoji="1" lang="en-US" altLang="ja-JP" sz="1200" dirty="0" err="1"/>
              <a:t>Lb</a:t>
            </a:r>
            <a:r>
              <a:rPr kumimoji="1" lang="en-US" altLang="ja-JP" sz="1200" baseline="0" dirty="0"/>
              <a:t>[B]</a:t>
            </a:r>
          </a:p>
          <a:p>
            <a:r>
              <a:rPr kumimoji="1" lang="ja-JP" altLang="en-US" sz="1200" baseline="0" dirty="0" err="1"/>
              <a:t>と等</a:t>
            </a:r>
            <a:r>
              <a:rPr kumimoji="1" lang="ja-JP" altLang="en-US" sz="1200" baseline="0" dirty="0"/>
              <a:t>色された場合，</a:t>
            </a:r>
            <a:endParaRPr kumimoji="1" lang="en-US" altLang="ja-JP" sz="1200" baseline="0" dirty="0"/>
          </a:p>
          <a:p>
            <a:r>
              <a:rPr kumimoji="1" lang="ja-JP" altLang="en-US" sz="1200" baseline="0" dirty="0"/>
              <a:t>係数を</a:t>
            </a:r>
            <a:endParaRPr kumimoji="1" lang="en-US" altLang="ja-JP" sz="1200" baseline="0" dirty="0"/>
          </a:p>
          <a:p>
            <a:r>
              <a:rPr kumimoji="1" lang="en-US" altLang="ja-JP" sz="1200" baseline="0" dirty="0"/>
              <a:t>R = </a:t>
            </a:r>
            <a:r>
              <a:rPr kumimoji="1" lang="en-US" altLang="ja-JP" sz="1200" baseline="0" dirty="0" err="1"/>
              <a:t>Lr</a:t>
            </a:r>
            <a:r>
              <a:rPr kumimoji="1" lang="en-US" altLang="ja-JP" sz="1200" baseline="0" dirty="0"/>
              <a:t>/1.000, G = </a:t>
            </a:r>
            <a:r>
              <a:rPr kumimoji="1" lang="en-US" altLang="ja-JP" sz="1200" baseline="0" dirty="0" err="1"/>
              <a:t>Lg</a:t>
            </a:r>
            <a:r>
              <a:rPr kumimoji="1" lang="en-US" altLang="ja-JP" sz="1200" baseline="0" dirty="0"/>
              <a:t>/</a:t>
            </a:r>
            <a:r>
              <a:rPr lang="en-US" altLang="ja-JP" sz="1200" dirty="0"/>
              <a:t>4.5907, B=</a:t>
            </a:r>
            <a:r>
              <a:rPr lang="en-US" altLang="ja-JP" sz="1200" dirty="0" err="1"/>
              <a:t>Lb</a:t>
            </a:r>
            <a:r>
              <a:rPr lang="en-US" altLang="ja-JP" sz="1200" dirty="0"/>
              <a:t>/0.0607</a:t>
            </a:r>
          </a:p>
          <a:p>
            <a:r>
              <a:rPr lang="ja-JP" altLang="en-US" sz="1200" dirty="0"/>
              <a:t>と定義する．</a:t>
            </a:r>
            <a:r>
              <a:rPr lang="en-US" altLang="ja-JP" sz="1200" dirty="0"/>
              <a:t> </a:t>
            </a:r>
            <a:endParaRPr kumimoji="1" lang="en-US" altLang="ja-JP" sz="1200" dirty="0"/>
          </a:p>
          <a:p>
            <a:endParaRPr kumimoji="1" lang="en-US" altLang="ja-JP" sz="1200" dirty="0"/>
          </a:p>
          <a:p>
            <a:r>
              <a:rPr kumimoji="1" lang="ja-JP" altLang="en-US" sz="1200" dirty="0"/>
              <a:t>こうすることで，</a:t>
            </a:r>
            <a:endParaRPr kumimoji="1" lang="en-US" altLang="ja-JP" sz="1200" dirty="0"/>
          </a:p>
          <a:p>
            <a:endParaRPr kumimoji="1" lang="en-US" altLang="ja-JP" sz="1200" dirty="0"/>
          </a:p>
          <a:p>
            <a:endParaRPr kumimoji="1" lang="en-US" altLang="ja-JP"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a:t>すこしややこしいけど、</a:t>
            </a:r>
            <a:endParaRPr kumimoji="1" lang="en-US" altLang="ja-JP"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a:t>混合割合ＲＧＢは</a:t>
            </a:r>
            <a:endParaRPr kumimoji="1" lang="en-US" altLang="ja-JP"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a:t>R = </a:t>
            </a:r>
            <a:r>
              <a:rPr kumimoji="1" lang="en-US" altLang="ja-JP" sz="1200" baseline="0" dirty="0" err="1"/>
              <a:t>Lr</a:t>
            </a:r>
            <a:r>
              <a:rPr kumimoji="1" lang="en-US" altLang="ja-JP" sz="1200" baseline="0" dirty="0"/>
              <a:t>/1.000, G = </a:t>
            </a:r>
            <a:r>
              <a:rPr kumimoji="1" lang="en-US" altLang="ja-JP" sz="1200" baseline="0" dirty="0" err="1"/>
              <a:t>Lg</a:t>
            </a:r>
            <a:r>
              <a:rPr kumimoji="1" lang="en-US" altLang="ja-JP" sz="1200" baseline="0" dirty="0"/>
              <a:t>/</a:t>
            </a:r>
            <a:r>
              <a:rPr lang="en-US" altLang="ja-JP" sz="1200" dirty="0"/>
              <a:t>4.5907, B=</a:t>
            </a:r>
            <a:r>
              <a:rPr lang="en-US" altLang="ja-JP" sz="1200" dirty="0" err="1"/>
              <a:t>Lb</a:t>
            </a:r>
            <a:r>
              <a:rPr lang="en-US" altLang="ja-JP" sz="1200" dirty="0"/>
              <a:t>/0.0607</a:t>
            </a:r>
          </a:p>
          <a:p>
            <a:r>
              <a:rPr kumimoji="1" lang="ja-JP" altLang="en-US" dirty="0"/>
              <a:t>と明度係数で割られているので、単位は</a:t>
            </a:r>
            <a:r>
              <a:rPr kumimoji="1" lang="ja-JP" altLang="en-US" dirty="0" err="1"/>
              <a:t>無し</a:t>
            </a:r>
            <a:r>
              <a:rPr kumimoji="1" lang="ja-JP" altLang="en-US" dirty="0"/>
              <a:t>．</a:t>
            </a:r>
            <a:endParaRPr kumimoji="1" lang="en-US" altLang="ja-JP" dirty="0"/>
          </a:p>
          <a:p>
            <a:endParaRPr kumimoji="1" lang="en-US" altLang="ja-JP" dirty="0"/>
          </a:p>
          <a:p>
            <a:r>
              <a:rPr kumimoji="1" lang="ja-JP" altLang="en-US" dirty="0"/>
              <a:t>Ｒ：Ｇ：Ｂ＝１：１：１</a:t>
            </a:r>
            <a:endParaRPr kumimoji="1" lang="en-US" altLang="ja-JP" dirty="0"/>
          </a:p>
          <a:p>
            <a:r>
              <a:rPr kumimoji="1" lang="ja-JP" altLang="en-US"/>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外形 </a:t>
            </a:r>
            <a:r>
              <a:rPr kumimoji="1" lang="en-US" altLang="ja-JP" dirty="0">
                <a:sym typeface="Wingdings" panose="05000000000000000000" pitchFamily="2" charset="2"/>
              </a:rPr>
              <a:t> </a:t>
            </a:r>
            <a:r>
              <a:rPr kumimoji="1" lang="ja-JP" altLang="en-US" dirty="0">
                <a:sym typeface="Wingdings" panose="05000000000000000000" pitchFamily="2" charset="2"/>
              </a:rPr>
              <a:t>蹄型の外側。ここにすべてのスペクトルがならぶ。</a:t>
            </a:r>
            <a:endParaRPr kumimoji="1" lang="en-US" altLang="ja-JP" dirty="0">
              <a:sym typeface="Wingdings" panose="05000000000000000000" pitchFamily="2" charset="2"/>
            </a:endParaRPr>
          </a:p>
          <a:p>
            <a:r>
              <a:rPr kumimoji="1" lang="ja-JP" altLang="en-US" dirty="0">
                <a:sym typeface="Wingdings" panose="05000000000000000000" pitchFamily="2" charset="2"/>
              </a:rPr>
              <a:t>これを</a:t>
            </a:r>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238783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例えば、液晶モニタ　色域などで検索すると、色度図中に三角形を書いた図が出てくる。</a:t>
            </a:r>
            <a:endParaRPr kumimoji="1" lang="en-US" altLang="ja-JP" dirty="0"/>
          </a:p>
          <a:p>
            <a:r>
              <a:rPr kumimoji="1" lang="ja-JP" altLang="en-US" dirty="0"/>
              <a:t>異なる三角形が存在し、異なる、国際標準規格となる。</a:t>
            </a:r>
            <a:endParaRPr kumimoji="1" lang="en-US" altLang="ja-JP" dirty="0"/>
          </a:p>
          <a:p>
            <a:r>
              <a:rPr kumimoji="1" lang="ja-JP" altLang="en-US"/>
              <a:t>この標準規格をカバーするようにモニタやプロジェクタが設計されている</a:t>
            </a:r>
            <a:endParaRPr kumimoji="1" lang="en-US" altLang="ja-JP"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1645937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Todo</a:t>
            </a:r>
            <a:r>
              <a:rPr kumimoji="1" lang="en-US" altLang="ja-JP" dirty="0" smtClean="0"/>
              <a:t> </a:t>
            </a:r>
            <a:r>
              <a:rPr kumimoji="1" lang="ja-JP" altLang="en-US" smtClean="0"/>
              <a:t>少しだけ聴覚の話をしておいてもいいかも</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153064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D5</a:t>
            </a:r>
            <a:r>
              <a:rPr kumimoji="1" lang="ja-JP" altLang="en-US" dirty="0"/>
              <a:t>　     </a:t>
            </a:r>
            <a:r>
              <a:rPr kumimoji="1" lang="en-US" altLang="ja-JP" dirty="0"/>
              <a:t>: 35.9</a:t>
            </a:r>
            <a:r>
              <a:rPr kumimoji="1" lang="ja-JP" altLang="en-US" dirty="0" err="1"/>
              <a:t>ｘ</a:t>
            </a:r>
            <a:r>
              <a:rPr kumimoji="1" lang="en-US" altLang="ja-JP" dirty="0"/>
              <a:t>23.9</a:t>
            </a:r>
            <a:r>
              <a:rPr kumimoji="1" lang="ja-JP" altLang="en-US" dirty="0"/>
              <a:t>　（ほしい）</a:t>
            </a:r>
            <a:r>
              <a:rPr kumimoji="1" lang="en-US" altLang="ja-JP" dirty="0"/>
              <a:t>	</a:t>
            </a:r>
          </a:p>
          <a:p>
            <a:r>
              <a:rPr kumimoji="1" lang="en-US" altLang="ja-JP" dirty="0"/>
              <a:t>D500   : 23.5x15.7</a:t>
            </a:r>
            <a:r>
              <a:rPr kumimoji="1" lang="ja-JP" altLang="en-US" dirty="0"/>
              <a:t>　　</a:t>
            </a:r>
            <a:endParaRPr kumimoji="1" lang="en-US" altLang="ja-JP" dirty="0"/>
          </a:p>
          <a:p>
            <a:r>
              <a:rPr kumimoji="1" lang="en-US" altLang="ja-JP" dirty="0"/>
              <a:t>D5300</a:t>
            </a:r>
            <a:r>
              <a:rPr kumimoji="1" lang="en-US" altLang="ja-JP" baseline="0" dirty="0"/>
              <a:t> : </a:t>
            </a:r>
            <a:r>
              <a:rPr kumimoji="1" lang="en-US" altLang="ja-JP" dirty="0"/>
              <a:t>23.5x15.6</a:t>
            </a:r>
          </a:p>
          <a:p>
            <a:r>
              <a:rPr kumimoji="1" lang="en-US" altLang="ja-JP" dirty="0"/>
              <a:t>AW1</a:t>
            </a:r>
            <a:r>
              <a:rPr kumimoji="1" lang="ja-JP" altLang="en-US" dirty="0"/>
              <a:t>　：</a:t>
            </a:r>
            <a:r>
              <a:rPr kumimoji="1" lang="en-US" altLang="ja-JP" sz="1200" b="0" i="0" kern="1200" dirty="0">
                <a:solidFill>
                  <a:schemeClr val="tx1"/>
                </a:solidFill>
                <a:effectLst/>
                <a:latin typeface="+mn-lt"/>
                <a:ea typeface="+mn-ea"/>
                <a:cs typeface="+mn-cs"/>
              </a:rPr>
              <a:t>13.2×8.8</a:t>
            </a:r>
            <a:endParaRPr kumimoji="1" lang="en-US" altLang="ja-JP" dirty="0"/>
          </a:p>
          <a:p>
            <a:endParaRPr kumimoji="1" lang="en-US" altLang="ja-JP" dirty="0"/>
          </a:p>
          <a:p>
            <a:endParaRPr kumimoji="1" lang="en-US" altLang="ja-JP" dirty="0"/>
          </a:p>
          <a:p>
            <a:endParaRPr kumimoji="1" lang="en-US" altLang="ja-JP" dirty="0"/>
          </a:p>
          <a:p>
            <a:r>
              <a:rPr kumimoji="1" lang="ja-JP" altLang="en-US" dirty="0"/>
              <a:t>参考</a:t>
            </a:r>
            <a:endParaRPr kumimoji="1" lang="en-US" altLang="ja-JP" dirty="0"/>
          </a:p>
          <a:p>
            <a:pPr lvl="1"/>
            <a:r>
              <a:rPr kumimoji="1" lang="en-US" altLang="ja-JP" dirty="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モデルの説明</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Z’ = -f</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Photo tourism</a:t>
            </a:r>
            <a:r>
              <a:rPr kumimoji="1" lang="ja-JP" altLang="en-US"/>
              <a:t>とかを紹介する？？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主面</a:t>
            </a:r>
            <a:r>
              <a:rPr kumimoji="1" lang="en-US" altLang="ja-JP" dirty="0"/>
              <a:t>:</a:t>
            </a:r>
            <a:r>
              <a:rPr kumimoji="1" lang="ja-JP" altLang="en-US" dirty="0"/>
              <a:t>光線は入射時と出射時に</a:t>
            </a:r>
            <a:r>
              <a:rPr kumimoji="1" lang="en-US" altLang="ja-JP" dirty="0"/>
              <a:t>2</a:t>
            </a:r>
            <a:r>
              <a:rPr kumimoji="1" lang="ja-JP" altLang="en-US" dirty="0"/>
              <a:t>回曲がるが，光軸に並行する光線が入射しが出射する場合を考え，入射光線と出射光線の交点が作る面のこと．</a:t>
            </a:r>
            <a:endParaRPr kumimoji="1" lang="en-US" altLang="ja-JP" dirty="0"/>
          </a:p>
          <a:p>
            <a:r>
              <a:rPr kumimoji="1" lang="ja-JP" altLang="en-US" dirty="0"/>
              <a:t>ここでは，厚みの無視できるレンズの置かれた面．程度の説明でよさそう．</a:t>
            </a:r>
            <a:endParaRPr kumimoji="1" lang="en-US" altLang="ja-JP" dirty="0"/>
          </a:p>
          <a:p>
            <a:endParaRPr kumimoji="1" lang="en-US" altLang="ja-JP" dirty="0"/>
          </a:p>
          <a:p>
            <a:r>
              <a:rPr kumimoji="1" lang="ja-JP" altLang="en-US" dirty="0"/>
              <a:t>よみかたは「うすにく」</a:t>
            </a:r>
            <a:endParaRPr kumimoji="1" lang="en-US" altLang="ja-JP" dirty="0"/>
          </a:p>
          <a:p>
            <a:r>
              <a:rPr kumimoji="1" lang="ja-JP" altLang="en-US" dirty="0"/>
              <a:t>球面レンズでは、レンズの形は球面の一部になる</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2024/8/14</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2024/8/14</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jpeg"/><Relationship Id="rId5" Type="http://schemas.microsoft.com/office/2007/relationships/hdphoto" Target="../media/hdphoto8.wdp"/><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0.png"/><Relationship Id="rId7" Type="http://schemas.openxmlformats.org/officeDocument/2006/relationships/image" Target="../media/image5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6.png"/><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6.png"/><Relationship Id="rId9" Type="http://schemas.openxmlformats.org/officeDocument/2006/relationships/image" Target="../media/image59.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4.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61848" y="1122363"/>
            <a:ext cx="9144000" cy="2387600"/>
          </a:xfrm>
        </p:spPr>
        <p:txBody>
          <a:bodyPr>
            <a:normAutofit/>
          </a:bodyPr>
          <a:lstStyle/>
          <a:p>
            <a:pPr algn="r"/>
            <a:r>
              <a:rPr lang="ja-JP" altLang="en-US" sz="5400" dirty="0">
                <a:latin typeface="游ゴシック" panose="020B0400000000000000" pitchFamily="50" charset="-128"/>
                <a:ea typeface="游ゴシック" panose="020B0400000000000000" pitchFamily="50" charset="-128"/>
              </a:rPr>
              <a:t>ディジタルメディア処理</a:t>
            </a:r>
            <a:endParaRPr kumimoji="1" lang="ja-JP" altLang="en-US" sz="5400" dirty="0">
              <a:latin typeface="游ゴシック" panose="020B0400000000000000" pitchFamily="50" charset="-128"/>
              <a:ea typeface="游ゴシック" panose="020B0400000000000000" pitchFamily="50" charset="-128"/>
            </a:endParaRPr>
          </a:p>
        </p:txBody>
      </p:sp>
      <p:sp>
        <p:nvSpPr>
          <p:cNvPr id="3" name="サブタイトル 2"/>
          <p:cNvSpPr>
            <a:spLocks noGrp="1"/>
          </p:cNvSpPr>
          <p:nvPr>
            <p:ph type="subTitle" idx="1"/>
          </p:nvPr>
        </p:nvSpPr>
        <p:spPr>
          <a:xfrm>
            <a:off x="861848" y="3956265"/>
            <a:ext cx="9144000" cy="1655762"/>
          </a:xfrm>
        </p:spPr>
        <p:txBody>
          <a:bodyPr>
            <a:normAutofit/>
          </a:bodyPr>
          <a:lstStyle/>
          <a:p>
            <a:pPr algn="r"/>
            <a:r>
              <a:rPr kumimoji="1" lang="ja-JP" altLang="en-US" sz="2800" dirty="0">
                <a:latin typeface="游ゴシック" panose="020B0400000000000000" pitchFamily="50" charset="-128"/>
                <a:ea typeface="游ゴシック" panose="020B0400000000000000" pitchFamily="50" charset="-128"/>
              </a:rPr>
              <a:t>担当</a:t>
            </a:r>
            <a:r>
              <a:rPr kumimoji="1" lang="en-US" altLang="ja-JP" sz="2800" dirty="0">
                <a:latin typeface="游ゴシック" panose="020B0400000000000000" pitchFamily="50" charset="-128"/>
                <a:ea typeface="游ゴシック" panose="020B0400000000000000" pitchFamily="50" charset="-128"/>
              </a:rPr>
              <a:t>: </a:t>
            </a:r>
            <a:r>
              <a:rPr kumimoji="1" lang="ja-JP" altLang="en-US" sz="2800" dirty="0">
                <a:latin typeface="游ゴシック" panose="020B0400000000000000" pitchFamily="50" charset="-128"/>
                <a:ea typeface="游ゴシック" panose="020B0400000000000000" pitchFamily="50" charset="-128"/>
              </a:rPr>
              <a:t>井尻 敬 </a:t>
            </a:r>
          </a:p>
        </p:txBody>
      </p:sp>
    </p:spTree>
    <p:extLst>
      <p:ext uri="{BB962C8B-B14F-4D97-AF65-F5344CB8AC3E}">
        <p14:creationId xmlns:p14="http://schemas.microsoft.com/office/powerpoint/2010/main" val="30309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a:t>ピンホールカメラ</a:t>
            </a:r>
          </a:p>
        </p:txBody>
      </p:sp>
      <p:sp>
        <p:nvSpPr>
          <p:cNvPr id="4" name="テキスト ボックス 3"/>
          <p:cNvSpPr txBox="1"/>
          <p:nvPr/>
        </p:nvSpPr>
        <p:spPr>
          <a:xfrm>
            <a:off x="746614" y="1431437"/>
            <a:ext cx="7309173" cy="1877437"/>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暗箱に小さな針穴（ピンホール）をあけると，被写体から出た針穴が穴を通り，案箱の面に像を作る．</a:t>
            </a:r>
            <a:endParaRPr lang="en-US" altLang="ja-JP" sz="2400" dirty="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この現象を利用したカメラ．</a:t>
            </a:r>
            <a:endParaRPr lang="en-US" altLang="ja-JP" sz="2400" dirty="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物体</a:t>
              </a: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光軸</a:t>
              </a:r>
              <a:endParaRPr lang="en-US" altLang="ja-JP" sz="2400" b="1" dirty="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焦点距離</a:t>
              </a:r>
              <a:endParaRPr lang="en-US" altLang="ja-JP" sz="2400" b="1" dirty="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a:latin typeface="メイリオ" panose="020B0604030504040204" pitchFamily="50" charset="-128"/>
                  <a:ea typeface="メイリオ" panose="020B0604030504040204" pitchFamily="50" charset="-128"/>
                </a:rPr>
                <a:t>光学中心</a:t>
              </a:r>
              <a:endParaRPr lang="en-US" altLang="ja-JP" sz="2400" b="1" dirty="0">
                <a:latin typeface="メイリオ" panose="020B0604030504040204" pitchFamily="50" charset="-128"/>
                <a:ea typeface="メイリオ" panose="020B0604030504040204" pitchFamily="50" charset="-128"/>
              </a:endParaRPr>
            </a:p>
            <a:p>
              <a:pPr algn="ctr"/>
              <a:r>
                <a:rPr lang="ja-JP" altLang="en-US" sz="2400" b="1" dirty="0">
                  <a:latin typeface="メイリオ" panose="020B0604030504040204" pitchFamily="50" charset="-128"/>
                  <a:ea typeface="メイリオ" panose="020B0604030504040204" pitchFamily="50" charset="-128"/>
                </a:rPr>
                <a:t>（ピンホール位置）</a:t>
              </a:r>
              <a:endParaRPr lang="en-US" altLang="ja-JP" sz="2400" b="1" dirty="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投</a:t>
              </a:r>
              <a:endParaRPr lang="en-US" altLang="ja-JP" sz="2400" b="1" dirty="0">
                <a:latin typeface="メイリオ" panose="020B0604030504040204" pitchFamily="50" charset="-128"/>
                <a:ea typeface="メイリオ" panose="020B0604030504040204" pitchFamily="50" charset="-128"/>
              </a:endParaRPr>
            </a:p>
            <a:p>
              <a:r>
                <a:rPr lang="ja-JP" altLang="en-US" sz="2400" b="1" dirty="0">
                  <a:latin typeface="メイリオ" panose="020B0604030504040204" pitchFamily="50" charset="-128"/>
                  <a:ea typeface="メイリオ" panose="020B0604030504040204" pitchFamily="50" charset="-128"/>
                </a:rPr>
                <a:t>影</a:t>
              </a:r>
              <a:endParaRPr lang="en-US" altLang="ja-JP" sz="2400" b="1" dirty="0">
                <a:latin typeface="メイリオ" panose="020B0604030504040204" pitchFamily="50" charset="-128"/>
                <a:ea typeface="メイリオ" panose="020B0604030504040204" pitchFamily="50" charset="-128"/>
              </a:endParaRPr>
            </a:p>
            <a:p>
              <a:r>
                <a:rPr lang="ja-JP" altLang="en-US" sz="2400" b="1" dirty="0">
                  <a:latin typeface="メイリオ" panose="020B0604030504040204" pitchFamily="50" charset="-128"/>
                  <a:ea typeface="メイリオ" panose="020B0604030504040204" pitchFamily="50" charset="-128"/>
                </a:rPr>
                <a:t>面</a:t>
              </a:r>
              <a:endParaRPr lang="en-US" altLang="ja-JP" sz="2400" b="1" dirty="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光軸とは光学中心を通り</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投影面に垂直な直線</a:t>
            </a:r>
            <a:endParaRPr lang="en-US" altLang="ja-JP" sz="2000" dirty="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ピンホールモデルでは光学中心</a:t>
            </a:r>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と投影面の距離が焦点距離に</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00880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物体</a:t>
                  </a: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654588"/>
                <a:ext cx="6730048" cy="1354217"/>
              </a:xfrm>
              <a:prstGeom prst="rect">
                <a:avLst/>
              </a:prstGeom>
            </p:spPr>
            <p:txBody>
              <a:bodyPr wrap="none">
                <a:spAutoFit/>
              </a:bodyPr>
              <a:lstStyle/>
              <a:p>
                <a:pPr>
                  <a:spcBef>
                    <a:spcPts val="600"/>
                  </a:spcBef>
                </a:pPr>
                <a:r>
                  <a:rPr lang="ja-JP" altLang="en-US" sz="2400" dirty="0">
                    <a:latin typeface="メイリオ" panose="020B0604030504040204" pitchFamily="50" charset="-128"/>
                    <a:ea typeface="メイリオ" panose="020B0604030504040204" pitchFamily="50" charset="-128"/>
                  </a:rPr>
                  <a:t>光学中心を原点にとる</a:t>
                </a:r>
                <a:r>
                  <a:rPr lang="en-US" altLang="ja-JP" sz="2400" dirty="0">
                    <a:latin typeface="メイリオ" panose="020B0604030504040204" pitchFamily="50" charset="-128"/>
                    <a:ea typeface="メイリオ" panose="020B0604030504040204" pitchFamily="50" charset="-128"/>
                  </a:rPr>
                  <a:t>3</a:t>
                </a:r>
                <a:r>
                  <a:rPr lang="ja-JP" altLang="en-US" sz="2400" dirty="0">
                    <a:latin typeface="メイリオ" panose="020B0604030504040204" pitchFamily="50" charset="-128"/>
                    <a:ea typeface="メイリオ" panose="020B0604030504040204" pitchFamily="50" charset="-128"/>
                  </a:rPr>
                  <a:t>次元空間において</a:t>
                </a:r>
                <a:endParaRPr lang="en-US" altLang="ja-JP" sz="2400" dirty="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a:latin typeface="メイリオ" panose="020B0604030504040204" pitchFamily="50" charset="-128"/>
                    <a:ea typeface="メイリオ" panose="020B0604030504040204" pitchFamily="50" charset="-128"/>
                  </a:rPr>
                  <a:t>の平面となる</a:t>
                </a:r>
                <a:r>
                  <a:rPr lang="en-US" altLang="ja-JP" sz="2400" i="1" dirty="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a:latin typeface="メイリオ" panose="020B0604030504040204" pitchFamily="50" charset="-128"/>
                    <a:ea typeface="メイリオ" panose="020B0604030504040204" pitchFamily="50" charset="-128"/>
                  </a:rPr>
                  <a:t> の投影面上の座標</a:t>
                </a:r>
                <a14:m>
                  <m:oMath xmlns:m="http://schemas.openxmlformats.org/officeDocument/2006/math">
                    <m:d>
                      <m:dPr>
                        <m:ctrlPr>
                          <a:rPr lang="en-US" altLang="ja-JP" sz="2400" i="1">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𝑋</m:t>
                        </m:r>
                        <m:r>
                          <a:rPr lang="en-US" altLang="ja-JP" sz="2400" i="1">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𝑌</m:t>
                        </m:r>
                        <m:r>
                          <a:rPr lang="en-US" altLang="ja-JP" sz="2400" i="1">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𝑍</m:t>
                        </m:r>
                      </m:e>
                    </m:d>
                  </m:oMath>
                </a14:m>
                <a:r>
                  <a:rPr lang="ja-JP" altLang="en-US" sz="2400" dirty="0">
                    <a:latin typeface="メイリオ" panose="020B0604030504040204" pitchFamily="50" charset="-128"/>
                    <a:ea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654588"/>
                <a:ext cx="6730048" cy="1354217"/>
              </a:xfrm>
              <a:prstGeom prst="rect">
                <a:avLst/>
              </a:prstGeom>
              <a:blipFill>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673646" cy="821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a:rPr lang="en-US" altLang="ja-JP" b="0" i="1" smtClean="0">
                                    <a:latin typeface="Cambria Math" panose="02040503050406030204" pitchFamily="18" charset="0"/>
                                    <a:ea typeface="メイリオ" panose="020B0604030504040204" pitchFamily="50" charset="-128"/>
                                  </a:rPr>
                                  <m:t>𝑋</m:t>
                                </m:r>
                              </m:e>
                            </m:mr>
                            <m:mr>
                              <m:e>
                                <m:r>
                                  <a:rPr lang="en-US" altLang="ja-JP" b="0" i="1" smtClean="0">
                                    <a:latin typeface="Cambria Math" panose="02040503050406030204" pitchFamily="18" charset="0"/>
                                    <a:ea typeface="メイリオ" panose="020B0604030504040204" pitchFamily="50" charset="-128"/>
                                  </a:rPr>
                                  <m:t>𝑌</m:t>
                                </m:r>
                              </m:e>
                            </m:mr>
                            <m:mr>
                              <m:e>
                                <m:r>
                                  <a:rPr lang="en-US" altLang="ja-JP" b="0" i="1" smtClean="0">
                                    <a:latin typeface="Cambria Math" panose="02040503050406030204" pitchFamily="18" charset="0"/>
                                    <a:ea typeface="メイリオ" panose="020B0604030504040204" pitchFamily="50" charset="-128"/>
                                  </a:rPr>
                                  <m:t>𝑍</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673646" cy="821250"/>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像は上下左右が反転する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89799" y="5198928"/>
                <a:ext cx="1149674" cy="1064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𝑋</m:t>
                                </m:r>
                              </m:e>
                            </m:mr>
                            <m:mr>
                              <m:e>
                                <m:r>
                                  <a:rPr lang="en-US" altLang="ja-JP" sz="2400" b="0" i="1" smtClean="0">
                                    <a:latin typeface="Cambria Math" panose="02040503050406030204" pitchFamily="18" charset="0"/>
                                    <a:ea typeface="メイリオ" panose="020B0604030504040204" pitchFamily="50" charset="-128"/>
                                  </a:rPr>
                                  <m:t>𝑌</m:t>
                                </m:r>
                              </m:e>
                            </m:mr>
                            <m:mr>
                              <m:e>
                                <m:r>
                                  <a:rPr lang="en-US" altLang="ja-JP" sz="2400" b="0" i="1" smtClean="0">
                                    <a:latin typeface="Cambria Math" panose="02040503050406030204" pitchFamily="18" charset="0"/>
                                    <a:ea typeface="メイリオ" panose="020B0604030504040204" pitchFamily="50" charset="-128"/>
                                  </a:rPr>
                                  <m:t>𝑍</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89799" y="5198928"/>
                <a:ext cx="1149674" cy="1064137"/>
              </a:xfrm>
              <a:prstGeom prst="rect">
                <a:avLst/>
              </a:prstGeom>
              <a:blipFill>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透視投影モデル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a:t>ピンホールカメラモデル </a:t>
            </a:r>
            <a:r>
              <a:rPr kumimoji="1" lang="en-US" altLang="ja-JP" sz="2400" dirty="0"/>
              <a:t>: </a:t>
            </a:r>
            <a:r>
              <a:rPr lang="ja-JP" altLang="en-US" sz="2400" dirty="0"/>
              <a:t>投影像</a:t>
            </a:r>
            <a:r>
              <a:rPr kumimoji="1" lang="ja-JP" altLang="en-US" sz="2400" dirty="0"/>
              <a:t>の上下左右が反転</a:t>
            </a:r>
            <a:endParaRPr kumimoji="1" lang="en-US" altLang="ja-JP" sz="2400" dirty="0"/>
          </a:p>
          <a:p>
            <a:pPr marL="0" indent="0">
              <a:buNone/>
            </a:pPr>
            <a:r>
              <a:rPr kumimoji="1" lang="ja-JP" altLang="en-US" sz="2400" dirty="0"/>
              <a:t>  </a:t>
            </a:r>
            <a:r>
              <a:rPr kumimoji="1" lang="en-US" altLang="ja-JP" sz="2400" dirty="0">
                <a:sym typeface="Wingdings" panose="05000000000000000000" pitchFamily="2" charset="2"/>
              </a:rPr>
              <a:t> </a:t>
            </a:r>
            <a:r>
              <a:rPr kumimoji="1" lang="ja-JP" altLang="en-US" sz="2400" dirty="0">
                <a:sym typeface="Wingdings" panose="05000000000000000000" pitchFamily="2" charset="2"/>
              </a:rPr>
              <a:t>アルゴリズム設計・実装時に</a:t>
            </a:r>
            <a:r>
              <a:rPr kumimoji="1" lang="ja-JP" altLang="en-US" sz="2400" dirty="0"/>
              <a:t>ややこしい </a:t>
            </a:r>
            <a:endParaRPr lang="en-US" altLang="ja-JP" sz="2400" dirty="0"/>
          </a:p>
          <a:p>
            <a:pPr marL="0" indent="0">
              <a:buNone/>
            </a:pPr>
            <a:r>
              <a:rPr lang="en-US" altLang="ja-JP" sz="2400" dirty="0">
                <a:sym typeface="Wingdings" panose="05000000000000000000" pitchFamily="2" charset="2"/>
              </a:rPr>
              <a:t>   </a:t>
            </a:r>
            <a:r>
              <a:rPr lang="ja-JP" altLang="en-US" sz="2400" dirty="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solidFill>
                      <a:srgbClr val="C00000"/>
                    </a:solidFill>
                  </a:rPr>
                  <a:t>透視投影モデル</a:t>
                </a:r>
                <a:endParaRPr lang="en-US" altLang="ja-JP" b="1" dirty="0">
                  <a:solidFill>
                    <a:srgbClr val="C00000"/>
                  </a:solidFill>
                </a:endParaRPr>
              </a:p>
              <a:p>
                <a:r>
                  <a:rPr lang="ja-JP" altLang="en-US" sz="2400" dirty="0"/>
                  <a:t>左図の通り仮想的な投影面を配置</a:t>
                </a:r>
                <a:endParaRPr lang="en-US" altLang="ja-JP" sz="2400" dirty="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物体</a:t>
                  </a: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930706"/>
                <a:ext cx="1311193" cy="12261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𝑋</m:t>
                                </m:r>
                              </m:e>
                            </m:mr>
                            <m:mr>
                              <m:e>
                                <m:r>
                                  <a:rPr lang="en-US" altLang="ja-JP" sz="2800" b="0" i="1" smtClean="0">
                                    <a:latin typeface="Cambria Math" panose="02040503050406030204" pitchFamily="18" charset="0"/>
                                    <a:ea typeface="メイリオ" panose="020B0604030504040204" pitchFamily="50" charset="-128"/>
                                  </a:rPr>
                                  <m:t>𝑌</m:t>
                                </m:r>
                              </m:e>
                            </m:mr>
                            <m:mr>
                              <m:e>
                                <m:r>
                                  <a:rPr lang="en-US" altLang="ja-JP" sz="2800" b="0" i="1" smtClean="0">
                                    <a:latin typeface="Cambria Math" panose="02040503050406030204" pitchFamily="18" charset="0"/>
                                    <a:ea typeface="メイリオ" panose="020B0604030504040204" pitchFamily="50" charset="-128"/>
                                  </a:rPr>
                                  <m:t>𝑍</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930706"/>
                <a:ext cx="1311193" cy="122610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673646" cy="821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a:rPr lang="en-US" altLang="ja-JP" b="0" i="1" smtClean="0">
                                    <a:latin typeface="Cambria Math" panose="02040503050406030204" pitchFamily="18" charset="0"/>
                                    <a:ea typeface="メイリオ" panose="020B0604030504040204" pitchFamily="50" charset="-128"/>
                                  </a:rPr>
                                  <m:t>𝑋</m:t>
                                </m:r>
                              </m:e>
                            </m:mr>
                            <m:mr>
                              <m:e>
                                <m:r>
                                  <a:rPr lang="en-US" altLang="ja-JP" b="0" i="1" smtClean="0">
                                    <a:latin typeface="Cambria Math" panose="02040503050406030204" pitchFamily="18" charset="0"/>
                                    <a:ea typeface="メイリオ" panose="020B0604030504040204" pitchFamily="50" charset="-128"/>
                                  </a:rPr>
                                  <m:t>𝑌</m:t>
                                </m:r>
                              </m:e>
                            </m:mr>
                            <m:mr>
                              <m:e>
                                <m:r>
                                  <a:rPr lang="en-US" altLang="ja-JP" b="0" i="1" smtClean="0">
                                    <a:latin typeface="Cambria Math" panose="02040503050406030204" pitchFamily="18" charset="0"/>
                                    <a:ea typeface="メイリオ" panose="020B0604030504040204" pitchFamily="50" charset="-128"/>
                                  </a:rPr>
                                  <m:t>𝑍</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673646" cy="821250"/>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焦点距離 </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矢印コネクタ 25"/>
          <p:cNvCxnSpPr/>
          <p:nvPr/>
        </p:nvCxnSpPr>
        <p:spPr>
          <a:xfrm flipV="1">
            <a:off x="6147538" y="3078329"/>
            <a:ext cx="0" cy="3265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2257" y="365126"/>
            <a:ext cx="10825843" cy="733270"/>
          </a:xfrm>
        </p:spPr>
        <p:txBody>
          <a:bodyPr/>
          <a:lstStyle/>
          <a:p>
            <a:r>
              <a:rPr kumimoji="1" lang="ja-JP" altLang="en-US" dirty="0"/>
              <a:t>薄肉レンズモデル</a:t>
            </a:r>
          </a:p>
        </p:txBody>
      </p:sp>
      <p:sp>
        <p:nvSpPr>
          <p:cNvPr id="3" name="コンテンツ プレースホルダー 2"/>
          <p:cNvSpPr>
            <a:spLocks noGrp="1"/>
          </p:cNvSpPr>
          <p:nvPr>
            <p:ph idx="1"/>
          </p:nvPr>
        </p:nvSpPr>
        <p:spPr>
          <a:xfrm>
            <a:off x="642257" y="1102423"/>
            <a:ext cx="10825843" cy="1945578"/>
          </a:xfrm>
        </p:spPr>
        <p:txBody>
          <a:bodyPr>
            <a:normAutofit fontScale="92500" lnSpcReduction="10000"/>
          </a:bodyPr>
          <a:lstStyle/>
          <a:p>
            <a:pPr>
              <a:spcBef>
                <a:spcPts val="0"/>
              </a:spcBef>
              <a:spcAft>
                <a:spcPts val="600"/>
              </a:spcAft>
            </a:pPr>
            <a:r>
              <a:rPr kumimoji="1" lang="ja-JP" altLang="en-US" sz="2400" b="1" dirty="0"/>
              <a:t>薄肉レンズモデル </a:t>
            </a:r>
            <a:r>
              <a:rPr kumimoji="1" lang="en-US" altLang="ja-JP" sz="2400" dirty="0"/>
              <a:t>: </a:t>
            </a:r>
            <a:r>
              <a:rPr kumimoji="1" lang="ja-JP" altLang="en-US" sz="2400" dirty="0"/>
              <a:t>厚みを</a:t>
            </a:r>
            <a:r>
              <a:rPr lang="ja-JP" altLang="en-US" sz="2400" dirty="0"/>
              <a:t>無視できるレンズ</a:t>
            </a:r>
            <a:endParaRPr lang="en-US" altLang="ja-JP" sz="2400" dirty="0"/>
          </a:p>
          <a:p>
            <a:pPr lvl="7">
              <a:spcBef>
                <a:spcPts val="0"/>
              </a:spcBef>
              <a:spcAft>
                <a:spcPts val="600"/>
              </a:spcAft>
            </a:pPr>
            <a:endParaRPr lang="en-US" altLang="ja-JP" sz="1400" dirty="0"/>
          </a:p>
          <a:p>
            <a:pPr>
              <a:spcBef>
                <a:spcPts val="0"/>
              </a:spcBef>
              <a:spcAft>
                <a:spcPts val="600"/>
              </a:spcAft>
            </a:pPr>
            <a:r>
              <a:rPr kumimoji="1" lang="ja-JP" altLang="en-US" sz="2400" b="1" dirty="0"/>
              <a:t>焦点距離</a:t>
            </a:r>
            <a:r>
              <a:rPr kumimoji="1" lang="en-US" altLang="ja-JP" sz="2400" i="1" dirty="0"/>
              <a:t>f</a:t>
            </a:r>
            <a:r>
              <a:rPr kumimoji="1" lang="ja-JP" altLang="en-US" sz="2400" dirty="0" err="1"/>
              <a:t>と</a:t>
            </a:r>
            <a:r>
              <a:rPr lang="ja-JP" altLang="en-US" sz="2400" b="1" dirty="0" err="1"/>
              <a:t>開</a:t>
            </a:r>
            <a:r>
              <a:rPr lang="ja-JP" altLang="en-US" sz="2400" b="1" dirty="0"/>
              <a:t>口径</a:t>
            </a:r>
            <a:r>
              <a:rPr lang="en-US" altLang="ja-JP" sz="2400" i="1" dirty="0"/>
              <a:t>D</a:t>
            </a:r>
            <a:r>
              <a:rPr lang="ja-JP" altLang="en-US" sz="2400" dirty="0"/>
              <a:t>により特性を表現できる</a:t>
            </a:r>
            <a:endParaRPr lang="en-US" altLang="ja-JP" sz="2400" dirty="0"/>
          </a:p>
          <a:p>
            <a:pPr lvl="1">
              <a:spcBef>
                <a:spcPts val="0"/>
              </a:spcBef>
              <a:spcAft>
                <a:spcPts val="600"/>
              </a:spcAft>
            </a:pPr>
            <a:r>
              <a:rPr lang="ja-JP" altLang="en-US" sz="2000" dirty="0"/>
              <a:t>特徴</a:t>
            </a:r>
            <a:r>
              <a:rPr lang="en-US" altLang="ja-JP" sz="2000" dirty="0"/>
              <a:t>1: </a:t>
            </a:r>
            <a:r>
              <a:rPr lang="ja-JP" altLang="en-US" sz="2000" dirty="0"/>
              <a:t>光軸に平行な光線は、レンズ通過後，焦点で光軸と交わる</a:t>
            </a:r>
            <a:endParaRPr lang="en-US" altLang="ja-JP" sz="2000" dirty="0"/>
          </a:p>
          <a:p>
            <a:pPr lvl="1">
              <a:spcBef>
                <a:spcPts val="0"/>
              </a:spcBef>
              <a:spcAft>
                <a:spcPts val="600"/>
              </a:spcAft>
            </a:pPr>
            <a:r>
              <a:rPr lang="ja-JP" altLang="en-US" sz="2000" dirty="0"/>
              <a:t>特徴</a:t>
            </a:r>
            <a:r>
              <a:rPr lang="en-US" altLang="ja-JP" sz="2000" dirty="0"/>
              <a:t>2: </a:t>
            </a:r>
            <a:r>
              <a:rPr lang="ja-JP" altLang="en-US" sz="2000" b="1" dirty="0"/>
              <a:t>主点（</a:t>
            </a:r>
            <a:r>
              <a:rPr lang="ja-JP" altLang="en-US" sz="2000" dirty="0"/>
              <a:t>主面と光軸の交点</a:t>
            </a:r>
            <a:r>
              <a:rPr lang="ja-JP" altLang="en-US" sz="2000" b="1" dirty="0"/>
              <a:t>）</a:t>
            </a:r>
            <a:r>
              <a:rPr lang="ja-JP" altLang="en-US" sz="2000" dirty="0"/>
              <a:t>を通る光線は直進する</a:t>
            </a:r>
          </a:p>
          <a:p>
            <a:pPr lvl="1">
              <a:spcBef>
                <a:spcPts val="0"/>
              </a:spcBef>
              <a:spcAft>
                <a:spcPts val="600"/>
              </a:spcAft>
            </a:pPr>
            <a:r>
              <a:rPr lang="ja-JP" altLang="en-US" sz="2000" dirty="0"/>
              <a:t>特徴</a:t>
            </a:r>
            <a:r>
              <a:rPr lang="en-US" altLang="ja-JP" sz="2000" dirty="0"/>
              <a:t>3: </a:t>
            </a:r>
            <a:r>
              <a:rPr lang="ja-JP" altLang="en-US" sz="2000" dirty="0"/>
              <a:t>焦点で光軸と交わる光線は，レンズを通過後，光軸と平行に</a:t>
            </a:r>
            <a:endParaRPr lang="en-US" altLang="ja-JP" sz="2000" dirty="0"/>
          </a:p>
        </p:txBody>
      </p:sp>
      <p:sp>
        <p:nvSpPr>
          <p:cNvPr id="4" name="楕円 3"/>
          <p:cNvSpPr/>
          <p:nvPr/>
        </p:nvSpPr>
        <p:spPr>
          <a:xfrm>
            <a:off x="6079965" y="3394010"/>
            <a:ext cx="152669" cy="2586376"/>
          </a:xfrm>
          <a:prstGeom prst="ellipse">
            <a:avLst/>
          </a:prstGeom>
          <a:solidFill>
            <a:schemeClr val="accent1">
              <a:lumMod val="20000"/>
              <a:lumOff val="8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rPr>
                <a:t>点光源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主点</a:t>
            </a:r>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8093679" y="62613"/>
            <a:ext cx="4023858" cy="307777"/>
          </a:xfrm>
          <a:prstGeom prst="rect">
            <a:avLst/>
          </a:prstGeom>
        </p:spPr>
        <p:txBody>
          <a:bodyPr wrap="none">
            <a:spAutoFit/>
          </a:bodyPr>
          <a:lstStyle/>
          <a:p>
            <a:r>
              <a:rPr lang="en-US" altLang="ja-JP" sz="1400" dirty="0"/>
              <a:t>※</a:t>
            </a:r>
            <a:r>
              <a:rPr lang="ja-JP" altLang="en-US" sz="1400" dirty="0"/>
              <a:t>光学の講義ではないので詳細は省いた説明です</a:t>
            </a:r>
          </a:p>
        </p:txBody>
      </p:sp>
      <p:sp>
        <p:nvSpPr>
          <p:cNvPr id="11" name="正方形/長方形 10"/>
          <p:cNvSpPr/>
          <p:nvPr/>
        </p:nvSpPr>
        <p:spPr>
          <a:xfrm>
            <a:off x="6079965" y="6070577"/>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主面</a:t>
            </a:r>
          </a:p>
        </p:txBody>
      </p:sp>
      <p:sp>
        <p:nvSpPr>
          <p:cNvPr id="27" name="正方形/長方形 26"/>
          <p:cNvSpPr/>
          <p:nvPr/>
        </p:nvSpPr>
        <p:spPr>
          <a:xfrm>
            <a:off x="10203782" y="4348347"/>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光軸</a:t>
            </a:r>
          </a:p>
        </p:txBody>
      </p:sp>
    </p:spTree>
    <p:extLst>
      <p:ext uri="{BB962C8B-B14F-4D97-AF65-F5344CB8AC3E}">
        <p14:creationId xmlns:p14="http://schemas.microsoft.com/office/powerpoint/2010/main" val="37297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a:latin typeface="メイリオ" panose="020B0604030504040204" pitchFamily="50" charset="-128"/>
                <a:ea typeface="メイリオ" panose="020B0604030504040204" pitchFamily="50" charset="-128"/>
              </a:rPr>
              <a:t>被写体とレンズの距離を固定し，投影面を動かした例</a:t>
            </a:r>
            <a:endParaRPr lang="en-US" altLang="ja-JP" sz="28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ピントがあった（点光源が点になる）位置</a:t>
            </a:r>
            <a:r>
              <a:rPr lang="en-US" altLang="ja-JP" sz="2400" dirty="0">
                <a:latin typeface="メイリオ" panose="020B0604030504040204" pitchFamily="50" charset="-128"/>
                <a:ea typeface="メイリオ" panose="020B0604030504040204" pitchFamily="50" charset="-128"/>
              </a:rPr>
              <a:t>B</a:t>
            </a:r>
            <a:r>
              <a:rPr lang="ja-JP" altLang="en-US" sz="2400" dirty="0">
                <a:latin typeface="メイリオ" panose="020B0604030504040204" pitchFamily="50" charset="-128"/>
                <a:ea typeface="メイリオ" panose="020B0604030504040204" pitchFamily="50" charset="-128"/>
              </a:rPr>
              <a:t>では，鮮明な画像が得られる</a:t>
            </a:r>
            <a:endParaRPr lang="en-US" altLang="ja-JP" sz="24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位置</a:t>
            </a:r>
            <a:r>
              <a:rPr lang="en-US" altLang="ja-JP" sz="2400" dirty="0">
                <a:latin typeface="メイリオ" panose="020B0604030504040204" pitchFamily="50" charset="-128"/>
                <a:ea typeface="メイリオ" panose="020B0604030504040204" pitchFamily="50" charset="-128"/>
              </a:rPr>
              <a:t>A</a:t>
            </a:r>
            <a:r>
              <a:rPr lang="ja-JP" altLang="en-US" sz="2400" dirty="0">
                <a:latin typeface="メイリオ" panose="020B0604030504040204" pitchFamily="50" charset="-128"/>
                <a:ea typeface="メイリオ" panose="020B0604030504040204" pitchFamily="50" charset="-128"/>
              </a:rPr>
              <a:t>や</a:t>
            </a:r>
            <a:r>
              <a:rPr lang="en-US" altLang="ja-JP" sz="2400" dirty="0">
                <a:latin typeface="メイリオ" panose="020B0604030504040204" pitchFamily="50" charset="-128"/>
                <a:ea typeface="メイリオ" panose="020B0604030504040204" pitchFamily="50" charset="-128"/>
              </a:rPr>
              <a:t>B</a:t>
            </a:r>
            <a:r>
              <a:rPr lang="ja-JP" altLang="en-US" sz="2400" dirty="0">
                <a:latin typeface="メイリオ" panose="020B0604030504040204" pitchFamily="50" charset="-128"/>
                <a:ea typeface="メイリオ" panose="020B0604030504040204" pitchFamily="50" charset="-128"/>
              </a:rPr>
              <a:t>では点光源が点でなく面として投影されるためボケる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a:latin typeface="メイリオ" panose="020B0604030504040204" pitchFamily="50" charset="-128"/>
                <a:ea typeface="メイリオ" panose="020B0604030504040204" pitchFamily="50" charset="-128"/>
              </a:rPr>
              <a:t>投影面を動かした際にピントの合う位置は？</a:t>
            </a:r>
            <a:endParaRPr lang="en-US" altLang="ja-JP" sz="28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投影面が遠いほど近くのものにピントが合う</a:t>
            </a:r>
            <a:endParaRPr lang="en-US" altLang="ja-JP" sz="24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焦点位置に撮像素子を配置した場合</a:t>
            </a:r>
            <a:endParaRPr lang="en-US" altLang="ja-JP" sz="32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無限遠にある点光源は平行光線となる</a:t>
            </a:r>
            <a:endParaRPr lang="en-US" altLang="ja-JP" sz="28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この平行光線はちょうど焦点位置にて像を結ぶ</a:t>
            </a:r>
            <a:endParaRPr lang="en-US" altLang="ja-JP" sz="28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rPr>
                  <a:t>点光源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rPr>
                <a:t>点光源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a:t>薄肉レンズモデル：ガウスのレンズ公式</a:t>
            </a:r>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rPr>
                <a:t>点光源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a:t>厚肉</a:t>
            </a:r>
            <a:r>
              <a:rPr kumimoji="1" lang="ja-JP" altLang="en-US" sz="4000" dirty="0" smtClean="0"/>
              <a:t>レンズモデル </a:t>
            </a:r>
            <a:r>
              <a:rPr kumimoji="1" lang="en-US" altLang="ja-JP" sz="4000" dirty="0" smtClean="0"/>
              <a:t>(</a:t>
            </a:r>
            <a:r>
              <a:rPr kumimoji="1" lang="ja-JP" altLang="en-US" sz="4000" dirty="0" smtClean="0"/>
              <a:t>参考</a:t>
            </a:r>
            <a:r>
              <a:rPr kumimoji="1" lang="en-US" altLang="ja-JP" sz="4000" dirty="0" smtClean="0"/>
              <a:t>)</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a:t>レンズ厚みを無視できないレンズ</a:t>
            </a:r>
            <a:endParaRPr kumimoji="1" lang="en-US" altLang="ja-JP" sz="2400" dirty="0"/>
          </a:p>
          <a:p>
            <a:pPr>
              <a:lnSpc>
                <a:spcPct val="100000"/>
              </a:lnSpc>
              <a:spcBef>
                <a:spcPts val="600"/>
              </a:spcBef>
              <a:spcAft>
                <a:spcPts val="600"/>
              </a:spcAft>
            </a:pPr>
            <a:r>
              <a:rPr lang="ja-JP" altLang="en-US" sz="2400" dirty="0"/>
              <a:t>後側主点</a:t>
            </a:r>
            <a:r>
              <a:rPr lang="en-US" altLang="ja-JP" sz="2400" dirty="0"/>
              <a:t>P’</a:t>
            </a:r>
            <a:r>
              <a:rPr lang="ja-JP" altLang="en-US" sz="2400" dirty="0"/>
              <a:t>と後側焦点</a:t>
            </a:r>
            <a:r>
              <a:rPr lang="en-US" altLang="ja-JP" sz="2400" dirty="0"/>
              <a:t>F’</a:t>
            </a:r>
            <a:r>
              <a:rPr lang="ja-JP" altLang="en-US" sz="2400" dirty="0"/>
              <a:t> </a:t>
            </a:r>
            <a:r>
              <a:rPr lang="en-US" altLang="ja-JP" sz="2400" dirty="0"/>
              <a:t>: </a:t>
            </a:r>
          </a:p>
          <a:p>
            <a:pPr lvl="1">
              <a:lnSpc>
                <a:spcPct val="100000"/>
              </a:lnSpc>
              <a:spcBef>
                <a:spcPts val="600"/>
              </a:spcBef>
              <a:spcAft>
                <a:spcPts val="600"/>
              </a:spcAft>
            </a:pPr>
            <a:r>
              <a:rPr lang="ja-JP" altLang="en-US" sz="2000" dirty="0"/>
              <a:t>レンズ左側（物体側）から来る平行光が集まる位置を</a:t>
            </a:r>
            <a:r>
              <a:rPr lang="ja-JP" altLang="en-US" sz="2000" b="1" dirty="0"/>
              <a:t>後側</a:t>
            </a:r>
            <a:r>
              <a:rPr lang="en-US" altLang="ja-JP" sz="2000" b="1" dirty="0"/>
              <a:t>(</a:t>
            </a:r>
            <a:r>
              <a:rPr lang="ja-JP" altLang="en-US" sz="2000" b="1" dirty="0"/>
              <a:t>こうそく</a:t>
            </a:r>
            <a:r>
              <a:rPr lang="en-US" altLang="ja-JP" sz="2000" b="1" dirty="0"/>
              <a:t>)</a:t>
            </a:r>
            <a:r>
              <a:rPr lang="ja-JP" altLang="en-US" sz="2000" b="1" dirty="0"/>
              <a:t>焦点</a:t>
            </a:r>
            <a:r>
              <a:rPr lang="ja-JP" altLang="en-US" sz="2000" dirty="0"/>
              <a:t>と呼ぶ</a:t>
            </a:r>
            <a:endParaRPr lang="en-US" altLang="ja-JP" sz="2000" dirty="0"/>
          </a:p>
          <a:p>
            <a:pPr lvl="1">
              <a:lnSpc>
                <a:spcPct val="100000"/>
              </a:lnSpc>
              <a:spcBef>
                <a:spcPts val="600"/>
              </a:spcBef>
              <a:spcAft>
                <a:spcPts val="600"/>
              </a:spcAft>
            </a:pPr>
            <a:r>
              <a:rPr lang="ja-JP" altLang="en-US" sz="2000" dirty="0"/>
              <a:t>レンズ左側（物体側）から来る平行光の入射・出射光の交点が成す面を</a:t>
            </a:r>
            <a:r>
              <a:rPr lang="ja-JP" altLang="en-US" sz="2000" b="1" dirty="0"/>
              <a:t>後側主平面</a:t>
            </a:r>
            <a:r>
              <a:rPr lang="ja-JP" altLang="en-US" sz="2000" dirty="0"/>
              <a:t>と呼ぶ</a:t>
            </a:r>
            <a:endParaRPr lang="en-US" altLang="ja-JP" sz="2000" dirty="0"/>
          </a:p>
          <a:p>
            <a:pPr lvl="1">
              <a:lnSpc>
                <a:spcPct val="100000"/>
              </a:lnSpc>
              <a:spcBef>
                <a:spcPts val="600"/>
              </a:spcBef>
              <a:spcAft>
                <a:spcPts val="600"/>
              </a:spcAft>
            </a:pPr>
            <a:r>
              <a:rPr lang="ja-JP" altLang="en-US" sz="2000" dirty="0"/>
              <a:t>後側主平面と光軸の交点を</a:t>
            </a:r>
            <a:r>
              <a:rPr lang="ja-JP" altLang="en-US" sz="2000" b="1" dirty="0"/>
              <a:t>後側主点</a:t>
            </a:r>
            <a:r>
              <a:rPr lang="ja-JP" altLang="en-US" sz="2000" dirty="0"/>
              <a:t>と呼ぶ</a:t>
            </a:r>
            <a:r>
              <a:rPr lang="en-US" altLang="ja-JP" sz="2000" dirty="0"/>
              <a:t>: P’</a:t>
            </a:r>
          </a:p>
          <a:p>
            <a:pPr>
              <a:lnSpc>
                <a:spcPct val="100000"/>
              </a:lnSpc>
              <a:spcBef>
                <a:spcPts val="600"/>
              </a:spcBef>
              <a:spcAft>
                <a:spcPts val="600"/>
              </a:spcAft>
            </a:pPr>
            <a:r>
              <a:rPr lang="ja-JP" altLang="en-US" sz="2400" dirty="0"/>
              <a:t>前側主点</a:t>
            </a:r>
            <a:r>
              <a:rPr lang="en-US" altLang="ja-JP" sz="2400" dirty="0"/>
              <a:t>P</a:t>
            </a:r>
            <a:r>
              <a:rPr lang="ja-JP" altLang="en-US" sz="2400" dirty="0"/>
              <a:t>と前側焦点</a:t>
            </a:r>
            <a:r>
              <a:rPr lang="en-US" altLang="ja-JP" sz="2400" dirty="0"/>
              <a:t>F</a:t>
            </a:r>
            <a:r>
              <a:rPr lang="ja-JP" altLang="en-US" sz="2400" dirty="0"/>
              <a:t> </a:t>
            </a:r>
            <a:r>
              <a:rPr lang="en-US" altLang="ja-JP" sz="2400" dirty="0"/>
              <a:t>: </a:t>
            </a:r>
          </a:p>
          <a:p>
            <a:pPr lvl="1">
              <a:lnSpc>
                <a:spcPct val="100000"/>
              </a:lnSpc>
              <a:spcBef>
                <a:spcPts val="600"/>
              </a:spcBef>
              <a:spcAft>
                <a:spcPts val="600"/>
              </a:spcAft>
            </a:pPr>
            <a:r>
              <a:rPr lang="ja-JP" altLang="en-US" sz="2000" dirty="0"/>
              <a:t>レンズ右側（撮像素子側）から入射した平行光が集まる位置を</a:t>
            </a:r>
            <a:r>
              <a:rPr lang="ja-JP" altLang="en-US" sz="2000" b="1" dirty="0"/>
              <a:t>前側焦点</a:t>
            </a:r>
            <a:r>
              <a:rPr lang="ja-JP" altLang="en-US" sz="2000" dirty="0"/>
              <a:t>と呼ぶ</a:t>
            </a:r>
            <a:endParaRPr lang="en-US" altLang="ja-JP" sz="2000" dirty="0"/>
          </a:p>
          <a:p>
            <a:pPr>
              <a:lnSpc>
                <a:spcPct val="100000"/>
              </a:lnSpc>
              <a:spcBef>
                <a:spcPts val="600"/>
              </a:spcBef>
              <a:spcAft>
                <a:spcPts val="600"/>
              </a:spcAft>
            </a:pPr>
            <a:r>
              <a:rPr kumimoji="1" lang="ja-JP" altLang="en-US" sz="2400" dirty="0"/>
              <a:t>薄肉レンズでは</a:t>
            </a:r>
            <a:r>
              <a:rPr kumimoji="1" lang="en-US" altLang="ja-JP" sz="2400" dirty="0"/>
              <a:t>P</a:t>
            </a:r>
            <a:r>
              <a:rPr kumimoji="1" lang="ja-JP" altLang="en-US" sz="2400" dirty="0"/>
              <a:t>と</a:t>
            </a:r>
            <a:r>
              <a:rPr kumimoji="1" lang="en-US" altLang="ja-JP" sz="2400" dirty="0"/>
              <a:t>P’</a:t>
            </a:r>
            <a:r>
              <a:rPr kumimoji="1" lang="ja-JP" altLang="en-US" sz="2400" dirty="0"/>
              <a:t>が一致する</a:t>
            </a:r>
          </a:p>
        </p:txBody>
      </p:sp>
      <p:pic>
        <p:nvPicPr>
          <p:cNvPr id="2050" name="Picture 2"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t="51401"/>
          <a:stretch/>
        </p:blipFill>
        <p:spPr bwMode="auto">
          <a:xfrm>
            <a:off x="8207783" y="87086"/>
            <a:ext cx="3984217" cy="3020604"/>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a:t>By </a:t>
            </a:r>
            <a:r>
              <a:rPr lang="en-US" altLang="ja-JP" dirty="0" err="1"/>
              <a:t>en:User:DrBob</a:t>
            </a:r>
            <a:endParaRPr lang="en-US" altLang="ja-JP" dirty="0"/>
          </a:p>
          <a:p>
            <a:r>
              <a:rPr lang="en-US" altLang="ja-JP" dirty="0"/>
              <a:t>[CC-BY-SA, 3.0]</a:t>
            </a:r>
            <a:endParaRPr lang="ja-JP" altLang="en-US" dirty="0"/>
          </a:p>
        </p:txBody>
      </p:sp>
      <p:pic>
        <p:nvPicPr>
          <p:cNvPr id="6" name="Picture 2"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753"/>
          <a:stretch/>
        </p:blipFill>
        <p:spPr bwMode="auto">
          <a:xfrm>
            <a:off x="8207783" y="3107690"/>
            <a:ext cx="3984217" cy="306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26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a:t>撮影パラメータ</a:t>
            </a:r>
            <a:endParaRPr kumimoji="1" lang="ja-JP" altLang="en-US" dirty="0"/>
          </a:p>
        </p:txBody>
      </p:sp>
      <p:sp>
        <p:nvSpPr>
          <p:cNvPr id="3" name="コンテンツ プレースホルダー 2"/>
          <p:cNvSpPr>
            <a:spLocks noGrp="1"/>
          </p:cNvSpPr>
          <p:nvPr>
            <p:ph idx="1"/>
          </p:nvPr>
        </p:nvSpPr>
        <p:spPr>
          <a:xfrm>
            <a:off x="685800" y="1039863"/>
            <a:ext cx="11301761" cy="2145766"/>
          </a:xfrm>
        </p:spPr>
        <p:txBody>
          <a:bodyPr>
            <a:normAutofit fontScale="85000" lnSpcReduction="20000"/>
          </a:bodyPr>
          <a:lstStyle/>
          <a:p>
            <a:pPr marL="0" indent="0">
              <a:buNone/>
            </a:pPr>
            <a:r>
              <a:rPr kumimoji="1" lang="ja-JP" altLang="en-US" dirty="0"/>
              <a:t>カメラ撮影の際，所望の絵を得るため各種パラメータを調整する</a:t>
            </a:r>
            <a:endParaRPr kumimoji="1" lang="en-US" altLang="ja-JP" dirty="0"/>
          </a:p>
          <a:p>
            <a:r>
              <a:rPr lang="ja-JP" altLang="en-US" sz="2400" dirty="0"/>
              <a:t>撮影画角</a:t>
            </a:r>
            <a:endParaRPr kumimoji="1" lang="en-US" altLang="ja-JP" sz="2400" dirty="0"/>
          </a:p>
          <a:p>
            <a:r>
              <a:rPr kumimoji="1" lang="ja-JP" altLang="en-US" sz="2400" dirty="0"/>
              <a:t>絞り</a:t>
            </a:r>
            <a:endParaRPr kumimoji="1" lang="en-US" altLang="ja-JP" sz="2400" dirty="0"/>
          </a:p>
          <a:p>
            <a:r>
              <a:rPr kumimoji="1" lang="ja-JP" altLang="en-US" sz="2400" dirty="0"/>
              <a:t>シャッター</a:t>
            </a:r>
            <a:r>
              <a:rPr lang="ja-JP" altLang="en-US" sz="2400" dirty="0"/>
              <a:t>スピード（露光時間）</a:t>
            </a:r>
            <a:endParaRPr kumimoji="1" lang="en-US" altLang="ja-JP" sz="2400" dirty="0"/>
          </a:p>
          <a:p>
            <a:r>
              <a:rPr kumimoji="1" lang="en-US" altLang="ja-JP" sz="2400" dirty="0"/>
              <a:t>ISO</a:t>
            </a:r>
            <a:r>
              <a:rPr kumimoji="1" lang="ja-JP" altLang="en-US" sz="2400" dirty="0"/>
              <a:t>感度</a:t>
            </a:r>
            <a:endParaRPr kumimoji="1" lang="en-US" altLang="ja-JP" sz="2400" dirty="0"/>
          </a:p>
          <a:p>
            <a:r>
              <a:rPr lang="ja-JP" altLang="en-US" sz="2400"/>
              <a:t>ピント</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ズ</a:t>
            </a: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デジタル信号処理回路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USB</a:t>
            </a: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光</a:t>
            </a: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光</a:t>
            </a: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光</a:t>
            </a: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光</a:t>
            </a: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463098"/>
            <a:ext cx="10984305" cy="733270"/>
          </a:xfrm>
        </p:spPr>
        <p:txBody>
          <a:bodyPr/>
          <a:lstStyle/>
          <a:p>
            <a:r>
              <a:rPr lang="ja-JP" altLang="en-US" dirty="0">
                <a:latin typeface="游ゴシック" panose="020B0400000000000000" pitchFamily="50" charset="-128"/>
                <a:ea typeface="游ゴシック" panose="020B0400000000000000" pitchFamily="50" charset="-128"/>
              </a:rPr>
              <a:t>イントロダクション</a:t>
            </a:r>
            <a:r>
              <a:rPr lang="en-US" altLang="ja-JP" dirty="0">
                <a:latin typeface="游ゴシック" panose="020B0400000000000000" pitchFamily="50" charset="-128"/>
                <a:ea typeface="游ゴシック" panose="020B0400000000000000" pitchFamily="50" charset="-128"/>
              </a:rPr>
              <a:t>2</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801295" y="1670293"/>
            <a:ext cx="11214493" cy="4414822"/>
          </a:xfrm>
        </p:spPr>
        <p:txBody>
          <a:bodyPr>
            <a:normAutofit/>
          </a:bodyPr>
          <a:lstStyle/>
          <a:p>
            <a:pPr marL="0" indent="0">
              <a:buNone/>
            </a:pPr>
            <a:r>
              <a:rPr lang="ja-JP" altLang="en-US" dirty="0">
                <a:latin typeface="游ゴシック" panose="020B0400000000000000" pitchFamily="50" charset="-128"/>
                <a:ea typeface="游ゴシック" panose="020B0400000000000000" pitchFamily="50" charset="-128"/>
              </a:rPr>
              <a:t>達成目標</a:t>
            </a:r>
            <a:endParaRPr kumimoji="1"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デジタル画像の取得方法に関する基礎的な用語を正しく利用できる</a:t>
            </a:r>
            <a:endParaRPr lang="en-US" altLang="ja-JP"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デジタルカメラの基礎的な構造と機能を説明できる</a:t>
            </a:r>
            <a:endParaRPr lang="en-US" altLang="ja-JP" dirty="0">
              <a:latin typeface="游ゴシック" panose="020B0400000000000000" pitchFamily="50" charset="-128"/>
              <a:ea typeface="游ゴシック" panose="020B0400000000000000" pitchFamily="50" charset="-128"/>
            </a:endParaRPr>
          </a:p>
          <a:p>
            <a:pPr lvl="1"/>
            <a:r>
              <a:rPr lang="ja-JP" altLang="en-US" dirty="0">
                <a:latin typeface="游ゴシック" panose="020B0400000000000000" pitchFamily="50" charset="-128"/>
                <a:ea typeface="游ゴシック" panose="020B0400000000000000" pitchFamily="50" charset="-128"/>
              </a:rPr>
              <a:t>人間の視覚系の基礎的な構造と機能を説明できる</a:t>
            </a:r>
            <a:endParaRPr lang="en-US" altLang="ja-JP" dirty="0">
              <a:latin typeface="游ゴシック" panose="020B0400000000000000" pitchFamily="50" charset="-128"/>
              <a:ea typeface="游ゴシック" panose="020B0400000000000000" pitchFamily="50" charset="-128"/>
            </a:endParaRPr>
          </a:p>
          <a:p>
            <a:pPr lvl="1"/>
            <a:endParaRPr lang="en-US" altLang="ja-JP" dirty="0">
              <a:latin typeface="游ゴシック" panose="020B0400000000000000" pitchFamily="50" charset="-128"/>
              <a:ea typeface="游ゴシック" panose="020B0400000000000000" pitchFamily="50" charset="-128"/>
            </a:endParaRPr>
          </a:p>
          <a:p>
            <a:pPr marL="0" indent="0">
              <a:buNone/>
            </a:pPr>
            <a:r>
              <a:rPr kumimoji="1" lang="en-US" altLang="ja-JP" dirty="0">
                <a:latin typeface="游ゴシック" panose="020B0400000000000000" pitchFamily="50" charset="-128"/>
                <a:ea typeface="游ゴシック" panose="020B0400000000000000" pitchFamily="50" charset="-128"/>
              </a:rPr>
              <a:t>Contents</a:t>
            </a:r>
          </a:p>
          <a:p>
            <a:r>
              <a:rPr kumimoji="1" lang="ja-JP" altLang="en-US" dirty="0">
                <a:latin typeface="游ゴシック" panose="020B0400000000000000" pitchFamily="50" charset="-128"/>
                <a:ea typeface="游ゴシック" panose="020B0400000000000000" pitchFamily="50" charset="-128"/>
              </a:rPr>
              <a:t>デジタルカメラ</a:t>
            </a:r>
            <a:endParaRPr kumimoji="1"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人間の視覚</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8690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a:t>画角</a:t>
            </a:r>
          </a:p>
        </p:txBody>
      </p:sp>
      <p:sp>
        <p:nvSpPr>
          <p:cNvPr id="3" name="コンテンツ プレースホルダー 2"/>
          <p:cNvSpPr>
            <a:spLocks noGrp="1"/>
          </p:cNvSpPr>
          <p:nvPr>
            <p:ph idx="1"/>
          </p:nvPr>
        </p:nvSpPr>
        <p:spPr>
          <a:xfrm>
            <a:off x="598713" y="4328885"/>
            <a:ext cx="11388847" cy="2529115"/>
          </a:xfrm>
        </p:spPr>
        <p:txBody>
          <a:bodyPr>
            <a:normAutofit fontScale="92500"/>
          </a:bodyPr>
          <a:lstStyle/>
          <a:p>
            <a:r>
              <a:rPr lang="ja-JP" altLang="en-US" dirty="0"/>
              <a:t>画角とは撮影範囲のこと．レンズの焦点距離と素子サイズにより定まる</a:t>
            </a:r>
            <a:endParaRPr lang="en-US" altLang="ja-JP" sz="2400" dirty="0"/>
          </a:p>
          <a:p>
            <a:r>
              <a:rPr lang="ja-JP" altLang="en-US" sz="2400" dirty="0"/>
              <a:t>カメラ本体により素子サイズが定まる</a:t>
            </a:r>
            <a:endParaRPr lang="en-US" altLang="ja-JP" sz="2400" dirty="0"/>
          </a:p>
          <a:p>
            <a:pPr lvl="1"/>
            <a:r>
              <a:rPr lang="ja-JP" altLang="en-US" sz="2000" dirty="0"/>
              <a:t>フルサイズ </a:t>
            </a:r>
            <a:r>
              <a:rPr lang="en-US" altLang="ja-JP" sz="2000" dirty="0"/>
              <a:t>– APS-C – 1</a:t>
            </a:r>
            <a:r>
              <a:rPr lang="ja-JP" altLang="en-US" sz="2000" dirty="0"/>
              <a:t>型 </a:t>
            </a:r>
            <a:r>
              <a:rPr lang="en-US" altLang="ja-JP" sz="2000" dirty="0"/>
              <a:t>– </a:t>
            </a:r>
            <a:r>
              <a:rPr lang="ja-JP" altLang="en-US" sz="2000" dirty="0"/>
              <a:t>などなど（一般的に大きいと高い）</a:t>
            </a:r>
            <a:endParaRPr lang="en-US" altLang="ja-JP" sz="2000" dirty="0"/>
          </a:p>
          <a:p>
            <a:r>
              <a:rPr lang="ja-JP" altLang="en-US" sz="2400" dirty="0"/>
              <a:t>レンズにより焦点距離</a:t>
            </a:r>
            <a:r>
              <a:rPr lang="en-US" altLang="ja-JP" sz="2400" i="1" dirty="0"/>
              <a:t>f</a:t>
            </a:r>
            <a:r>
              <a:rPr lang="ja-JP" altLang="en-US" sz="2400" dirty="0"/>
              <a:t>が定まる</a:t>
            </a:r>
            <a:r>
              <a:rPr lang="en-US" altLang="ja-JP" sz="2400" dirty="0"/>
              <a:t> </a:t>
            </a:r>
          </a:p>
          <a:p>
            <a:pPr lvl="1"/>
            <a:r>
              <a:rPr lang="ja-JP" altLang="en-US" sz="2000" dirty="0"/>
              <a:t>単焦点レンズ </a:t>
            </a:r>
            <a:r>
              <a:rPr lang="en-US" altLang="ja-JP" sz="2000" dirty="0"/>
              <a:t>: </a:t>
            </a:r>
            <a:r>
              <a:rPr lang="ja-JP" altLang="en-US" sz="2000" dirty="0"/>
              <a:t>焦点距離を変更できないレンズ</a:t>
            </a:r>
            <a:endParaRPr lang="en-US" altLang="ja-JP" sz="2000" dirty="0"/>
          </a:p>
          <a:p>
            <a:pPr lvl="1"/>
            <a:r>
              <a:rPr lang="ja-JP" altLang="en-US" sz="2000" dirty="0"/>
              <a:t>ズームレンズ </a:t>
            </a:r>
            <a:r>
              <a:rPr lang="en-US" altLang="ja-JP" sz="2000" dirty="0"/>
              <a:t>: </a:t>
            </a:r>
            <a:r>
              <a:rPr lang="ja-JP" altLang="en-US" sz="2000" dirty="0"/>
              <a:t>焦点距離を変更できるレンズ　</a:t>
            </a:r>
            <a:endParaRPr lang="en-US" altLang="ja-JP" sz="2000"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望遠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にて</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a:t>絞り（</a:t>
            </a:r>
            <a:r>
              <a:rPr kumimoji="1" lang="en-US" altLang="ja-JP" dirty="0"/>
              <a:t>F</a:t>
            </a:r>
            <a:r>
              <a:rPr kumimoji="1" lang="ja-JP" altLang="en-US" dirty="0"/>
              <a:t>値）</a:t>
            </a:r>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a:t>絞り</a:t>
            </a:r>
            <a:r>
              <a:rPr lang="ja-JP" altLang="en-US" dirty="0"/>
              <a:t>とは，光量調整のためレンズ直径を調整できる機構のこと</a:t>
            </a:r>
            <a:endParaRPr lang="en-US" altLang="ja-JP" dirty="0"/>
          </a:p>
          <a:p>
            <a:pPr lvl="1"/>
            <a:r>
              <a:rPr kumimoji="1" lang="ja-JP" altLang="en-US" dirty="0"/>
              <a:t>絞る（</a:t>
            </a:r>
            <a:r>
              <a:rPr kumimoji="1" lang="en-US" altLang="ja-JP" dirty="0"/>
              <a:t>F</a:t>
            </a:r>
            <a:r>
              <a:rPr kumimoji="1" lang="ja-JP" altLang="en-US" dirty="0"/>
              <a:t>値</a:t>
            </a:r>
            <a:r>
              <a:rPr kumimoji="1" lang="en-US" altLang="ja-JP" dirty="0"/>
              <a:t>-</a:t>
            </a:r>
            <a:r>
              <a:rPr lang="ja-JP" altLang="en-US" dirty="0"/>
              <a:t>大</a:t>
            </a:r>
            <a:r>
              <a:rPr kumimoji="1" lang="ja-JP" altLang="en-US" dirty="0"/>
              <a:t>）</a:t>
            </a:r>
            <a:r>
              <a:rPr kumimoji="1" lang="en-US" altLang="ja-JP" dirty="0"/>
              <a:t>: </a:t>
            </a:r>
            <a:r>
              <a:rPr kumimoji="1" lang="ja-JP" altLang="en-US" dirty="0"/>
              <a:t>光量が減り，被写界深度が深くなる（ボケにくくなる）</a:t>
            </a:r>
            <a:endParaRPr kumimoji="1" lang="en-US" altLang="ja-JP" dirty="0"/>
          </a:p>
          <a:p>
            <a:pPr lvl="1"/>
            <a:r>
              <a:rPr lang="ja-JP" altLang="en-US" dirty="0"/>
              <a:t>開く（</a:t>
            </a:r>
            <a:r>
              <a:rPr lang="en-US" altLang="ja-JP" dirty="0"/>
              <a:t>F</a:t>
            </a:r>
            <a:r>
              <a:rPr lang="ja-JP" altLang="en-US" dirty="0"/>
              <a:t>値</a:t>
            </a:r>
            <a:r>
              <a:rPr lang="en-US" altLang="ja-JP" dirty="0"/>
              <a:t>-</a:t>
            </a:r>
            <a:r>
              <a:rPr lang="ja-JP" altLang="en-US" dirty="0"/>
              <a:t>小）</a:t>
            </a:r>
            <a:r>
              <a:rPr lang="en-US" altLang="ja-JP" dirty="0"/>
              <a:t>: </a:t>
            </a:r>
            <a:r>
              <a:rPr lang="ja-JP" altLang="en-US" dirty="0"/>
              <a:t>光量が増え，被写界深度が浅くなる（よくボケ</a:t>
            </a:r>
            <a:r>
              <a:rPr lang="ja-JP" altLang="en-US" dirty="0" err="1"/>
              <a:t>る</a:t>
            </a:r>
            <a:r>
              <a:rPr lang="ja-JP" altLang="en-US" dirty="0"/>
              <a:t>）</a:t>
            </a:r>
            <a:endParaRPr kumimoji="1" lang="en-US" altLang="ja-JP" dirty="0"/>
          </a:p>
          <a:p>
            <a:pPr lvl="6"/>
            <a:endParaRPr kumimoji="1" lang="en-US" altLang="ja-JP" dirty="0"/>
          </a:p>
          <a:p>
            <a:r>
              <a:rPr lang="en-US" altLang="ja-JP" dirty="0"/>
              <a:t>F</a:t>
            </a:r>
            <a:r>
              <a:rPr lang="ja-JP" altLang="en-US" dirty="0"/>
              <a:t>値（</a:t>
            </a:r>
            <a:r>
              <a:rPr lang="en-US" altLang="ja-JP" dirty="0"/>
              <a:t>F-number</a:t>
            </a:r>
            <a:r>
              <a:rPr lang="ja-JP" altLang="en-US" dirty="0"/>
              <a:t>）とは，レンズの集光性能を表す量</a:t>
            </a:r>
            <a:endParaRPr lang="en-US" altLang="ja-JP" dirty="0"/>
          </a:p>
          <a:p>
            <a:pPr marL="0" indent="0">
              <a:buNone/>
            </a:pPr>
            <a:r>
              <a:rPr lang="en-US" altLang="ja-JP" dirty="0"/>
              <a:t> </a:t>
            </a:r>
            <a:r>
              <a:rPr lang="ja-JP" altLang="en-US" dirty="0"/>
              <a:t> </a:t>
            </a:r>
            <a:r>
              <a:rPr lang="en-US" altLang="ja-JP" b="1" dirty="0"/>
              <a:t>F</a:t>
            </a:r>
            <a:r>
              <a:rPr lang="ja-JP" altLang="en-US" b="1" dirty="0"/>
              <a:t>値 </a:t>
            </a:r>
            <a:r>
              <a:rPr lang="en-US" altLang="ja-JP" b="1" dirty="0"/>
              <a:t>= </a:t>
            </a:r>
            <a:r>
              <a:rPr lang="ja-JP" altLang="en-US" b="1" dirty="0"/>
              <a:t>焦点距離 </a:t>
            </a:r>
            <a:r>
              <a:rPr lang="en-US" altLang="ja-JP" b="1" dirty="0"/>
              <a:t>/ </a:t>
            </a:r>
            <a:r>
              <a:rPr lang="ja-JP" altLang="en-US" b="1" dirty="0"/>
              <a:t>レンズ直径</a:t>
            </a:r>
            <a:r>
              <a:rPr lang="ja-JP" altLang="en-US" dirty="0"/>
              <a:t> と定義される</a:t>
            </a:r>
            <a:endParaRPr lang="en-US" altLang="ja-JP" dirty="0"/>
          </a:p>
          <a:p>
            <a:pPr lvl="1"/>
            <a:r>
              <a:rPr lang="en-US" altLang="ja-JP" dirty="0"/>
              <a:t>F</a:t>
            </a:r>
            <a:r>
              <a:rPr lang="ja-JP" altLang="en-US" dirty="0"/>
              <a:t>値が小さい</a:t>
            </a:r>
            <a:r>
              <a:rPr lang="en-US" altLang="ja-JP" dirty="0">
                <a:sym typeface="Wingdings" panose="05000000000000000000" pitchFamily="2" charset="2"/>
              </a:rPr>
              <a:t></a:t>
            </a:r>
            <a:r>
              <a:rPr lang="ja-JP" altLang="en-US" dirty="0">
                <a:sym typeface="Wingdings" panose="05000000000000000000" pitchFamily="2" charset="2"/>
              </a:rPr>
              <a:t>多くの光を取り込める</a:t>
            </a:r>
            <a:endParaRPr lang="en-US" altLang="ja-JP" dirty="0"/>
          </a:p>
          <a:p>
            <a:pPr lvl="1"/>
            <a:r>
              <a:rPr lang="en-US" altLang="ja-JP" dirty="0"/>
              <a:t>F</a:t>
            </a:r>
            <a:r>
              <a:rPr lang="ja-JP" altLang="en-US" dirty="0"/>
              <a:t>値が大きい</a:t>
            </a:r>
            <a:r>
              <a:rPr lang="en-US" altLang="ja-JP" dirty="0">
                <a:sym typeface="Wingdings" panose="05000000000000000000" pitchFamily="2" charset="2"/>
              </a:rPr>
              <a:t></a:t>
            </a:r>
            <a:r>
              <a:rPr lang="ja-JP" altLang="en-US" dirty="0">
                <a:sym typeface="Wingdings" panose="05000000000000000000" pitchFamily="2" charset="2"/>
              </a:rPr>
              <a:t>取り込む光は少ない</a:t>
            </a:r>
            <a:endParaRPr lang="en-US" altLang="ja-JP" dirty="0">
              <a:sym typeface="Wingdings" panose="05000000000000000000" pitchFamily="2" charset="2"/>
            </a:endParaRPr>
          </a:p>
          <a:p>
            <a:pPr lvl="1"/>
            <a:r>
              <a:rPr kumimoji="1" lang="en-US" altLang="ja-JP" dirty="0">
                <a:sym typeface="Wingdings" panose="05000000000000000000" pitchFamily="2" charset="2"/>
              </a:rPr>
              <a:t>“</a:t>
            </a:r>
            <a:r>
              <a:rPr kumimoji="1" lang="ja-JP" altLang="en-US" dirty="0">
                <a:sym typeface="Wingdings" panose="05000000000000000000" pitchFamily="2" charset="2"/>
              </a:rPr>
              <a:t>絞り</a:t>
            </a:r>
            <a:r>
              <a:rPr kumimoji="1" lang="en-US" altLang="ja-JP" dirty="0">
                <a:sym typeface="Wingdings" panose="05000000000000000000" pitchFamily="2" charset="2"/>
              </a:rPr>
              <a:t>”</a:t>
            </a:r>
            <a:r>
              <a:rPr kumimoji="1" lang="ja-JP" altLang="en-US" dirty="0">
                <a:sym typeface="Wingdings" panose="05000000000000000000" pitchFamily="2" charset="2"/>
              </a:rPr>
              <a:t>により直径</a:t>
            </a:r>
            <a:r>
              <a:rPr lang="en-US" altLang="ja-JP" i="1" dirty="0">
                <a:sym typeface="Wingdings" panose="05000000000000000000" pitchFamily="2" charset="2"/>
              </a:rPr>
              <a:t>D</a:t>
            </a:r>
            <a:r>
              <a:rPr lang="ja-JP" altLang="en-US" dirty="0">
                <a:sym typeface="Wingdings" panose="05000000000000000000" pitchFamily="2" charset="2"/>
              </a:rPr>
              <a:t>を小さくすることで</a:t>
            </a:r>
            <a:r>
              <a:rPr lang="en-US" altLang="ja-JP" dirty="0">
                <a:sym typeface="Wingdings" panose="05000000000000000000" pitchFamily="2" charset="2"/>
              </a:rPr>
              <a:t>F</a:t>
            </a:r>
            <a:r>
              <a:rPr lang="ja-JP" altLang="en-US" dirty="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a:t>By</a:t>
            </a:r>
            <a:r>
              <a:rPr lang="ja-JP" altLang="en-US" dirty="0"/>
              <a:t> </a:t>
            </a:r>
            <a:r>
              <a:rPr lang="en-US" altLang="ja-JP" dirty="0" err="1"/>
              <a:t>Allophos</a:t>
            </a:r>
            <a:r>
              <a:rPr lang="en-US" altLang="ja-JP" dirty="0"/>
              <a:t> </a:t>
            </a:r>
          </a:p>
          <a:p>
            <a:r>
              <a:rPr lang="en-US" altLang="ja-JP" dirty="0"/>
              <a:t>[CC-BY-SA, 3.0]</a:t>
            </a:r>
          </a:p>
          <a:p>
            <a:r>
              <a:rPr lang="en-US" altLang="ja-JP" dirty="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a:t>シャッタースピード（露光時間）</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a:t>シャッタースピード（露光時間）とは，</a:t>
            </a:r>
            <a:r>
              <a:rPr lang="en-US" altLang="ja-JP" dirty="0"/>
              <a:t> </a:t>
            </a:r>
            <a:r>
              <a:rPr lang="ja-JP" altLang="en-US" dirty="0"/>
              <a:t>撮像素子に光を当てる時間のこと</a:t>
            </a:r>
            <a:endParaRPr lang="en-US" altLang="ja-JP" dirty="0"/>
          </a:p>
          <a:p>
            <a:r>
              <a:rPr kumimoji="1" lang="ja-JP" altLang="en-US" dirty="0"/>
              <a:t>露光時間を</a:t>
            </a:r>
            <a:r>
              <a:rPr kumimoji="1" lang="en-US" altLang="ja-JP" dirty="0"/>
              <a:t>2</a:t>
            </a:r>
            <a:r>
              <a:rPr kumimoji="1" lang="ja-JP" altLang="en-US" dirty="0"/>
              <a:t>倍にすると，光量が</a:t>
            </a:r>
            <a:r>
              <a:rPr kumimoji="1" lang="en-US" altLang="ja-JP" dirty="0"/>
              <a:t>2</a:t>
            </a:r>
            <a:r>
              <a:rPr kumimoji="1" lang="ja-JP" altLang="en-US" dirty="0"/>
              <a:t>倍になり，画像は</a:t>
            </a:r>
            <a:r>
              <a:rPr kumimoji="1" lang="en-US" altLang="ja-JP" dirty="0"/>
              <a:t>2</a:t>
            </a:r>
            <a:r>
              <a:rPr kumimoji="1" lang="ja-JP" altLang="en-US" dirty="0"/>
              <a:t>倍明るくなる</a:t>
            </a:r>
            <a:endParaRPr kumimoji="1" lang="en-US" altLang="ja-JP" dirty="0"/>
          </a:p>
          <a:p>
            <a:pPr lvl="1"/>
            <a:r>
              <a:rPr lang="ja-JP" altLang="en-US" dirty="0"/>
              <a:t>メカニカルシャッター </a:t>
            </a:r>
            <a:r>
              <a:rPr lang="en-US" altLang="ja-JP" dirty="0"/>
              <a:t>: </a:t>
            </a:r>
            <a:r>
              <a:rPr lang="ja-JP" altLang="en-US" dirty="0"/>
              <a:t>物理的な機構で露光時間を調整</a:t>
            </a:r>
            <a:endParaRPr lang="en-US" altLang="ja-JP" dirty="0"/>
          </a:p>
          <a:p>
            <a:pPr lvl="1"/>
            <a:r>
              <a:rPr kumimoji="1" lang="ja-JP" altLang="en-US" dirty="0"/>
              <a:t>電子シャッター          </a:t>
            </a:r>
            <a:r>
              <a:rPr kumimoji="1" lang="en-US" altLang="ja-JP" dirty="0"/>
              <a:t>: </a:t>
            </a:r>
            <a:r>
              <a:rPr kumimoji="1" lang="ja-JP" altLang="en-US" dirty="0"/>
              <a:t>電子的な制御で露光時間を調整</a:t>
            </a:r>
            <a:endParaRPr kumimoji="1" lang="en-US" altLang="ja-JP" dirty="0"/>
          </a:p>
          <a:p>
            <a:r>
              <a:rPr lang="ja-JP" altLang="en-US" dirty="0"/>
              <a:t>露光時間が長い </a:t>
            </a:r>
            <a:r>
              <a:rPr lang="en-US" altLang="ja-JP" dirty="0">
                <a:sym typeface="Wingdings" panose="05000000000000000000" pitchFamily="2" charset="2"/>
              </a:rPr>
              <a:t> </a:t>
            </a:r>
            <a:r>
              <a:rPr lang="ja-JP" altLang="en-US" dirty="0">
                <a:sym typeface="Wingdings" panose="05000000000000000000" pitchFamily="2" charset="2"/>
              </a:rPr>
              <a:t>画像は明るく、動いているものはボケ</a:t>
            </a:r>
            <a:r>
              <a:rPr lang="ja-JP" altLang="en-US" dirty="0" err="1">
                <a:sym typeface="Wingdings" panose="05000000000000000000" pitchFamily="2" charset="2"/>
              </a:rPr>
              <a:t>る</a:t>
            </a:r>
            <a:endParaRPr lang="en-US" altLang="ja-JP" dirty="0">
              <a:sym typeface="Wingdings" panose="05000000000000000000" pitchFamily="2" charset="2"/>
            </a:endParaRPr>
          </a:p>
          <a:p>
            <a:r>
              <a:rPr lang="ja-JP" altLang="en-US" dirty="0"/>
              <a:t>露光時間が短い </a:t>
            </a:r>
            <a:r>
              <a:rPr lang="en-US" altLang="ja-JP" dirty="0">
                <a:sym typeface="Wingdings" panose="05000000000000000000" pitchFamily="2" charset="2"/>
              </a:rPr>
              <a:t> </a:t>
            </a:r>
            <a:r>
              <a:rPr lang="ja-JP" altLang="en-US" dirty="0">
                <a:sym typeface="Wingdings" panose="05000000000000000000" pitchFamily="2" charset="2"/>
              </a:rPr>
              <a:t>画像は暗く、動いているものもボケにくい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a:t>ISO</a:t>
            </a:r>
            <a:r>
              <a:rPr lang="ja-JP" altLang="en-US" dirty="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a:t>ISO</a:t>
            </a:r>
            <a:r>
              <a:rPr kumimoji="1" lang="ja-JP" altLang="en-US" dirty="0"/>
              <a:t>感度とは，撮像素子の感度のこと</a:t>
            </a:r>
            <a:endParaRPr lang="en-US" altLang="ja-JP" dirty="0"/>
          </a:p>
          <a:p>
            <a:pPr lvl="1"/>
            <a:r>
              <a:rPr lang="ja-JP" altLang="en-US" dirty="0"/>
              <a:t>もともとはフィルムの感度のこと．</a:t>
            </a:r>
            <a:endParaRPr lang="en-US" altLang="ja-JP" dirty="0"/>
          </a:p>
          <a:p>
            <a:pPr lvl="1"/>
            <a:r>
              <a:rPr lang="ja-JP" altLang="en-US" dirty="0"/>
              <a:t>夜は高い感度のフィルムを使う、　　　　　　　　　　　　　　　　　　　　　　　　　　　　　　　　　　などとして使い分けていた</a:t>
            </a:r>
            <a:endParaRPr lang="en-US" altLang="ja-JP" dirty="0"/>
          </a:p>
          <a:p>
            <a:endParaRPr kumimoji="1" lang="en-US" altLang="ja-JP" dirty="0"/>
          </a:p>
          <a:p>
            <a:r>
              <a:rPr lang="ja-JP" altLang="en-US" dirty="0"/>
              <a:t>カメラの機種によっては，</a:t>
            </a:r>
            <a:r>
              <a:rPr lang="en-US" altLang="ja-JP" dirty="0"/>
              <a:t>ISO</a:t>
            </a:r>
            <a:r>
              <a:rPr lang="ja-JP" altLang="en-US" dirty="0"/>
              <a:t>感度を設定できるものも多い</a:t>
            </a:r>
            <a:endParaRPr lang="en-US" altLang="ja-JP" dirty="0"/>
          </a:p>
          <a:p>
            <a:r>
              <a:rPr kumimoji="1" lang="en-US" altLang="ja-JP" dirty="0"/>
              <a:t>ISO</a:t>
            </a:r>
            <a:r>
              <a:rPr lang="en-US" altLang="ja-JP" dirty="0"/>
              <a:t>100</a:t>
            </a:r>
            <a:r>
              <a:rPr lang="ja-JP" altLang="en-US" dirty="0"/>
              <a:t>に対して</a:t>
            </a:r>
            <a:r>
              <a:rPr lang="en-US" altLang="ja-JP" dirty="0"/>
              <a:t>ISO400</a:t>
            </a:r>
            <a:r>
              <a:rPr lang="ja-JP" altLang="en-US" dirty="0"/>
              <a:t>は</a:t>
            </a:r>
            <a:r>
              <a:rPr lang="en-US" altLang="ja-JP" dirty="0"/>
              <a:t>4</a:t>
            </a:r>
            <a:r>
              <a:rPr lang="ja-JP" altLang="en-US" dirty="0"/>
              <a:t>倍の感度になる</a:t>
            </a:r>
            <a:endParaRPr lang="en-US" altLang="ja-JP" dirty="0"/>
          </a:p>
          <a:p>
            <a:endParaRPr kumimoji="1" lang="en-US" altLang="ja-JP" dirty="0"/>
          </a:p>
          <a:p>
            <a:r>
              <a:rPr lang="ja-JP" altLang="en-US" dirty="0"/>
              <a:t>一般的に感度を上げるとノイズが増える </a:t>
            </a:r>
            <a:endParaRPr kumimoji="1" lang="en-US" altLang="ja-JP" dirty="0"/>
          </a:p>
          <a:p>
            <a:r>
              <a:rPr kumimoji="1" lang="en-US" altLang="ja-JP" dirty="0"/>
              <a:t>Sony α7</a:t>
            </a:r>
            <a:r>
              <a:rPr kumimoji="1" lang="ja-JP" altLang="en-US" dirty="0"/>
              <a:t>の感度は </a:t>
            </a:r>
            <a:r>
              <a:rPr kumimoji="1" lang="en-US" altLang="ja-JP" dirty="0"/>
              <a:t>ISO400,000</a:t>
            </a:r>
            <a:r>
              <a:rPr kumimoji="1" lang="ja-JP" altLang="en-US" dirty="0"/>
              <a:t>以上</a:t>
            </a:r>
            <a:r>
              <a:rPr kumimoji="1" lang="en-US" altLang="ja-JP" dirty="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a:t>富士フイルム株式会社 </a:t>
            </a:r>
            <a:r>
              <a:rPr lang="en-US" altLang="ja-JP" dirty="0"/>
              <a:t>2017 </a:t>
            </a:r>
          </a:p>
          <a:p>
            <a:r>
              <a:rPr lang="en-US" altLang="ja-JP" dirty="0"/>
              <a:t>fujifilm.jp</a:t>
            </a:r>
            <a:r>
              <a:rPr lang="ja-JP" altLang="en-US" dirty="0"/>
              <a:t>より画像を引用</a:t>
            </a:r>
            <a:endParaRPr lang="en-US" altLang="ja-JP" dirty="0"/>
          </a:p>
        </p:txBody>
      </p:sp>
    </p:spTree>
    <p:extLst>
      <p:ext uri="{BB962C8B-B14F-4D97-AF65-F5344CB8AC3E}">
        <p14:creationId xmlns:p14="http://schemas.microsoft.com/office/powerpoint/2010/main" val="1591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レンズと撮像素子の距離を変化させることでピント調節</a:t>
            </a:r>
            <a:endParaRPr lang="en-US" altLang="ja-JP" dirty="0"/>
          </a:p>
          <a:p>
            <a:pPr lvl="1"/>
            <a:r>
              <a:rPr lang="ja-JP" altLang="en-US" dirty="0"/>
              <a:t>オートフォーカス </a:t>
            </a:r>
            <a:r>
              <a:rPr lang="en-US" altLang="ja-JP" dirty="0"/>
              <a:t>: </a:t>
            </a:r>
            <a:r>
              <a:rPr lang="ja-JP" altLang="en-US" dirty="0"/>
              <a:t>画像処理によりカメラが自動でピントを合わせる</a:t>
            </a:r>
            <a:endParaRPr lang="en-US" altLang="ja-JP" dirty="0"/>
          </a:p>
          <a:p>
            <a:pPr lvl="1"/>
            <a:r>
              <a:rPr lang="ja-JP" altLang="en-US" dirty="0"/>
              <a:t>マニュアルフォーカス</a:t>
            </a:r>
            <a:r>
              <a:rPr lang="en-US" altLang="ja-JP" dirty="0"/>
              <a:t> : </a:t>
            </a:r>
            <a:r>
              <a:rPr lang="ja-JP" altLang="en-US" dirty="0"/>
              <a:t>フォーカスリングをまわすことでピントを調整できる</a:t>
            </a:r>
            <a:endParaRPr lang="en-US" altLang="ja-JP" dirty="0"/>
          </a:p>
          <a:p>
            <a:endParaRPr lang="ja-JP" altLang="en-US" dirty="0"/>
          </a:p>
        </p:txBody>
      </p:sp>
      <p:sp>
        <p:nvSpPr>
          <p:cNvPr id="55" name="正方形/長方形 54"/>
          <p:cNvSpPr/>
          <p:nvPr/>
        </p:nvSpPr>
        <p:spPr>
          <a:xfrm>
            <a:off x="411118" y="6346762"/>
            <a:ext cx="7571303"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実際のカメラレンズのピント調節はもう少し複雑な機構になっている</a:t>
            </a:r>
          </a:p>
        </p:txBody>
      </p:sp>
    </p:spTree>
    <p:extLst>
      <p:ext uri="{BB962C8B-B14F-4D97-AF65-F5344CB8AC3E}">
        <p14:creationId xmlns:p14="http://schemas.microsoft.com/office/powerpoint/2010/main" val="16777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a:t>ピント調節の例</a:t>
            </a:r>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a:t>ピント調節の例</a:t>
            </a:r>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a:t>最も一般的な画像取得装置であるデジカメの基本について紹介</a:t>
            </a:r>
            <a:endParaRPr lang="en-US" altLang="ja-JP" dirty="0"/>
          </a:p>
          <a:p>
            <a:r>
              <a:rPr kumimoji="1" lang="ja-JP" altLang="en-US" dirty="0"/>
              <a:t>デジタルカメラの種類 </a:t>
            </a:r>
            <a:endParaRPr lang="en-US" altLang="ja-JP" dirty="0"/>
          </a:p>
          <a:p>
            <a:pPr lvl="1"/>
            <a:r>
              <a:rPr lang="ja-JP" altLang="en-US" dirty="0"/>
              <a:t>コンデジ</a:t>
            </a:r>
            <a:r>
              <a:rPr lang="en-US" altLang="ja-JP" dirty="0"/>
              <a:t>, </a:t>
            </a:r>
            <a:r>
              <a:rPr lang="ja-JP" altLang="en-US" dirty="0"/>
              <a:t>ミラーレス一眼，一眼レフ</a:t>
            </a:r>
            <a:endParaRPr lang="en-US" altLang="ja-JP" dirty="0"/>
          </a:p>
          <a:p>
            <a:r>
              <a:rPr kumimoji="1" lang="ja-JP" altLang="en-US" dirty="0"/>
              <a:t>画像生成の幾何モデル</a:t>
            </a:r>
            <a:endParaRPr kumimoji="1" lang="en-US" altLang="ja-JP" dirty="0"/>
          </a:p>
          <a:p>
            <a:pPr lvl="1"/>
            <a:r>
              <a:rPr lang="ja-JP" altLang="en-US" dirty="0"/>
              <a:t>ピンホールカメラ</a:t>
            </a:r>
            <a:endParaRPr lang="en-US" altLang="ja-JP" dirty="0"/>
          </a:p>
          <a:p>
            <a:pPr lvl="1"/>
            <a:r>
              <a:rPr kumimoji="1" lang="ja-JP" altLang="en-US" dirty="0"/>
              <a:t>薄肉レンズ</a:t>
            </a:r>
            <a:endParaRPr kumimoji="1" lang="en-US" altLang="ja-JP" dirty="0"/>
          </a:p>
          <a:p>
            <a:pPr lvl="1"/>
            <a:r>
              <a:rPr lang="ja-JP" altLang="en-US" dirty="0"/>
              <a:t>厚肉レンズ</a:t>
            </a:r>
            <a:endParaRPr kumimoji="1" lang="en-US" altLang="ja-JP" dirty="0"/>
          </a:p>
          <a:p>
            <a:r>
              <a:rPr lang="ja-JP" altLang="en-US" dirty="0"/>
              <a:t>撮影パラメータ</a:t>
            </a:r>
            <a:endParaRPr lang="en-US" altLang="ja-JP" dirty="0"/>
          </a:p>
          <a:p>
            <a:pPr lvl="1"/>
            <a:r>
              <a:rPr kumimoji="1" lang="ja-JP" altLang="en-US" dirty="0"/>
              <a:t>画角</a:t>
            </a:r>
            <a:endParaRPr kumimoji="1" lang="en-US" altLang="ja-JP" dirty="0"/>
          </a:p>
          <a:p>
            <a:pPr lvl="1"/>
            <a:r>
              <a:rPr lang="ja-JP" altLang="en-US" dirty="0"/>
              <a:t>絞り</a:t>
            </a:r>
            <a:endParaRPr lang="en-US" altLang="ja-JP" dirty="0"/>
          </a:p>
          <a:p>
            <a:pPr lvl="1"/>
            <a:r>
              <a:rPr kumimoji="1" lang="ja-JP" altLang="en-US" dirty="0"/>
              <a:t>シャッタースピード（露光時間）</a:t>
            </a:r>
            <a:endParaRPr kumimoji="1" lang="en-US" altLang="ja-JP" dirty="0"/>
          </a:p>
          <a:p>
            <a:pPr lvl="1"/>
            <a:r>
              <a:rPr lang="ja-JP" altLang="en-US" dirty="0"/>
              <a:t>ピント</a:t>
            </a:r>
            <a:endParaRPr kumimoji="1" lang="en-US" altLang="ja-JP" dirty="0"/>
          </a:p>
          <a:p>
            <a:pPr lvl="1"/>
            <a:r>
              <a:rPr lang="ja-JP" altLang="en-US" dirty="0">
                <a:hlinkClick r:id="rId2"/>
              </a:rPr>
              <a:t>参考</a:t>
            </a:r>
            <a:r>
              <a:rPr lang="en-US" altLang="ja-JP" dirty="0">
                <a:hlinkClick r:id="rId2"/>
              </a:rPr>
              <a:t>:</a:t>
            </a:r>
            <a:r>
              <a:rPr lang="ja-JP" altLang="en-US" dirty="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a:t>問</a:t>
            </a:r>
            <a:r>
              <a:rPr kumimoji="1" lang="en-US" altLang="ja-JP" dirty="0"/>
              <a:t>:</a:t>
            </a:r>
            <a:br>
              <a:rPr kumimoji="1" lang="en-US" altLang="ja-JP" dirty="0"/>
            </a:br>
            <a:r>
              <a:rPr lang="en-US" altLang="ja-JP" sz="3100" dirty="0"/>
              <a:t>B</a:t>
            </a:r>
            <a:r>
              <a:rPr lang="ja-JP" altLang="en-US" sz="3100" dirty="0"/>
              <a:t>に焦点が合うよう投影面を配置したとき，</a:t>
            </a:r>
            <a:r>
              <a:rPr lang="en-US" altLang="ja-JP" sz="3100" dirty="0"/>
              <a:t/>
            </a:r>
            <a:br>
              <a:rPr lang="en-US" altLang="ja-JP" sz="3100" dirty="0"/>
            </a:br>
            <a:r>
              <a:rPr lang="en-US" altLang="ja-JP" sz="3100" dirty="0"/>
              <a:t>B</a:t>
            </a:r>
            <a:r>
              <a:rPr lang="ja-JP" altLang="en-US" sz="3100" dirty="0"/>
              <a:t>の奥</a:t>
            </a:r>
            <a:r>
              <a:rPr lang="en-US" altLang="ja-JP" sz="3100" dirty="0"/>
              <a:t>(A)</a:t>
            </a:r>
            <a:r>
              <a:rPr lang="ja-JP" altLang="en-US" sz="3100" dirty="0"/>
              <a:t>と手前</a:t>
            </a:r>
            <a:r>
              <a:rPr lang="en-US" altLang="ja-JP" sz="3100" dirty="0"/>
              <a:t>(C)</a:t>
            </a:r>
            <a:r>
              <a:rPr lang="ja-JP" altLang="en-US" sz="3100" dirty="0"/>
              <a:t>ではどちらがよりぼけるか？</a:t>
            </a:r>
            <a:r>
              <a:rPr lang="en-US" altLang="ja-JP" sz="3100" dirty="0"/>
              <a:t/>
            </a:r>
            <a:br>
              <a:rPr lang="en-US" altLang="ja-JP" sz="3100" dirty="0"/>
            </a:br>
            <a:r>
              <a:rPr lang="ja-JP" altLang="en-US" sz="3100" dirty="0"/>
              <a:t>その理由を簡潔に説明せよ</a:t>
            </a:r>
            <a:r>
              <a:rPr lang="ja-JP" altLang="en-US" sz="3600" dirty="0"/>
              <a:t>．</a:t>
            </a:r>
            <a:r>
              <a:rPr lang="en-US" altLang="ja-JP" sz="3600" dirty="0"/>
              <a:t/>
            </a:r>
            <a:br>
              <a:rPr lang="en-US" altLang="ja-JP" sz="3600" dirty="0"/>
            </a:br>
            <a:r>
              <a:rPr lang="ja-JP" altLang="en-US" dirty="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1484" y="2958050"/>
            <a:ext cx="11708780" cy="733270"/>
          </a:xfrm>
        </p:spPr>
        <p:txBody>
          <a:bodyPr>
            <a:noAutofit/>
          </a:bodyPr>
          <a:lstStyle/>
          <a:p>
            <a:pPr algn="ct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2451" y="1070043"/>
            <a:ext cx="7235119" cy="733270"/>
          </a:xfrm>
        </p:spPr>
        <p:txBody>
          <a:bodyPr>
            <a:noAutofit/>
          </a:bodyPr>
          <a:lstStyle/>
          <a:p>
            <a:pPr algn="ctr"/>
            <a:r>
              <a:rPr kumimoji="1" lang="ja-JP" altLang="en-US" sz="5400" b="1" dirty="0">
                <a:latin typeface="游ゴシック" panose="020B0400000000000000" pitchFamily="50" charset="-128"/>
                <a:ea typeface="游ゴシック" panose="020B0400000000000000" pitchFamily="50" charset="-128"/>
              </a:rPr>
              <a:t>カメラ</a:t>
            </a: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1092452"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a:t>可視光</a:t>
            </a:r>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a:t>可視光とは電磁波のうち人の目で見えるもの</a:t>
            </a:r>
            <a:endParaRPr kumimoji="1" lang="en-US" altLang="ja-JP" sz="2400" dirty="0"/>
          </a:p>
          <a:p>
            <a:r>
              <a:rPr lang="ja-JP" altLang="en-US" sz="2400" dirty="0"/>
              <a:t>波長 </a:t>
            </a:r>
            <a:r>
              <a:rPr lang="en-US" altLang="ja-JP" sz="2400" dirty="0"/>
              <a:t>: </a:t>
            </a:r>
            <a:r>
              <a:rPr lang="ja-JP" altLang="en-US" sz="2400" dirty="0"/>
              <a:t>約</a:t>
            </a:r>
            <a:r>
              <a:rPr lang="en-US" altLang="ja-JP" sz="2400" dirty="0"/>
              <a:t>400nm ~</a:t>
            </a:r>
            <a:r>
              <a:rPr lang="ja-JP" altLang="en-US" sz="2400" dirty="0"/>
              <a:t> 約 </a:t>
            </a:r>
            <a:r>
              <a:rPr lang="en-US" altLang="ja-JP" sz="2400" dirty="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ガンマ線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407118" y="1303617"/>
            <a:ext cx="11708780" cy="5296829"/>
          </a:xfrm>
        </p:spPr>
        <p:txBody>
          <a:bodyPr/>
          <a:lstStyle/>
          <a:p>
            <a:pPr marL="0" indent="0">
              <a:buNone/>
            </a:pPr>
            <a:r>
              <a:rPr lang="ja-JP" altLang="en-US" dirty="0" smtClean="0"/>
              <a:t>何故</a:t>
            </a:r>
            <a:r>
              <a:rPr lang="ja-JP" altLang="en-US" dirty="0"/>
              <a:t>，色の三原色はあるのに音の三原音はないか？両方とも波なのに</a:t>
            </a:r>
            <a:r>
              <a:rPr lang="ja-JP" altLang="en-US" dirty="0" smtClean="0"/>
              <a:t>．</a:t>
            </a:r>
            <a:endParaRPr lang="en-US" altLang="ja-JP" dirty="0" smtClean="0"/>
          </a:p>
        </p:txBody>
      </p:sp>
    </p:spTree>
    <p:extLst>
      <p:ext uri="{BB962C8B-B14F-4D97-AF65-F5344CB8AC3E}">
        <p14:creationId xmlns:p14="http://schemas.microsoft.com/office/powerpoint/2010/main" val="422436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人間の視覚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人間の眼球は直径約</a:t>
            </a:r>
            <a:r>
              <a:rPr lang="en-US" altLang="ja-JP" sz="2400" dirty="0"/>
              <a:t>24mm</a:t>
            </a:r>
            <a:r>
              <a:rPr kumimoji="1" lang="ja-JP" altLang="en-US" sz="2400" dirty="0"/>
              <a:t>の球状</a:t>
            </a:r>
            <a:endParaRPr kumimoji="1" lang="en-US" altLang="ja-JP" sz="2400" dirty="0"/>
          </a:p>
          <a:p>
            <a:pPr>
              <a:spcBef>
                <a:spcPts val="600"/>
              </a:spcBef>
            </a:pPr>
            <a:r>
              <a:rPr lang="ja-JP" altLang="en-US" sz="2400" dirty="0"/>
              <a:t>主要な組織と機能は以下の通り</a:t>
            </a:r>
            <a:endParaRPr kumimoji="1" lang="en-US" altLang="ja-JP" sz="2400" dirty="0"/>
          </a:p>
          <a:p>
            <a:pPr lvl="1">
              <a:spcBef>
                <a:spcPts val="600"/>
              </a:spcBef>
            </a:pPr>
            <a:r>
              <a:rPr lang="ja-JP" altLang="en-US" sz="2000" dirty="0"/>
              <a:t>角膜    </a:t>
            </a:r>
            <a:r>
              <a:rPr lang="en-US" altLang="ja-JP" sz="2000" dirty="0"/>
              <a:t>: </a:t>
            </a:r>
            <a:r>
              <a:rPr lang="ja-JP" altLang="en-US" sz="2000" dirty="0"/>
              <a:t>集光</a:t>
            </a:r>
            <a:endParaRPr lang="en-US" altLang="ja-JP" sz="2000" dirty="0"/>
          </a:p>
          <a:p>
            <a:pPr lvl="1">
              <a:spcBef>
                <a:spcPts val="600"/>
              </a:spcBef>
            </a:pPr>
            <a:r>
              <a:rPr kumimoji="1" lang="ja-JP" altLang="en-US" sz="2000" dirty="0"/>
              <a:t>水晶体 </a:t>
            </a:r>
            <a:r>
              <a:rPr kumimoji="1" lang="en-US" altLang="ja-JP" sz="2000" dirty="0"/>
              <a:t>: </a:t>
            </a:r>
            <a:r>
              <a:rPr kumimoji="1" lang="ja-JP" altLang="en-US" sz="2000" dirty="0"/>
              <a:t>焦点調整</a:t>
            </a:r>
            <a:endParaRPr kumimoji="1" lang="en-US" altLang="ja-JP" sz="2000" dirty="0"/>
          </a:p>
          <a:p>
            <a:pPr lvl="1">
              <a:spcBef>
                <a:spcPts val="600"/>
              </a:spcBef>
            </a:pPr>
            <a:r>
              <a:rPr lang="ja-JP" altLang="en-US" sz="2000" dirty="0"/>
              <a:t>虹彩    </a:t>
            </a:r>
            <a:r>
              <a:rPr lang="en-US" altLang="ja-JP" sz="2000" dirty="0"/>
              <a:t>: </a:t>
            </a:r>
            <a:r>
              <a:rPr lang="ja-JP" altLang="en-US" sz="2000" dirty="0"/>
              <a:t>光量調整（絞り）</a:t>
            </a:r>
            <a:endParaRPr lang="en-US" altLang="ja-JP" sz="2000" dirty="0"/>
          </a:p>
          <a:p>
            <a:pPr lvl="1">
              <a:spcBef>
                <a:spcPts val="600"/>
              </a:spcBef>
            </a:pPr>
            <a:r>
              <a:rPr lang="ja-JP" altLang="en-US" sz="2000" dirty="0"/>
              <a:t>網膜    </a:t>
            </a:r>
            <a:r>
              <a:rPr lang="en-US" altLang="ja-JP" sz="2000" dirty="0"/>
              <a:t>: </a:t>
            </a:r>
            <a:r>
              <a:rPr lang="ja-JP" altLang="en-US" sz="2000" dirty="0"/>
              <a:t>光を電気的な信号に変換</a:t>
            </a:r>
            <a:endParaRPr lang="en-US" altLang="ja-JP" sz="2000" dirty="0"/>
          </a:p>
          <a:p>
            <a:pPr lvl="1">
              <a:spcBef>
                <a:spcPts val="600"/>
              </a:spcBef>
            </a:pPr>
            <a:r>
              <a:rPr lang="ja-JP" altLang="en-US" sz="2000" dirty="0"/>
              <a:t>中心窩 </a:t>
            </a:r>
            <a:r>
              <a:rPr lang="en-US" altLang="ja-JP" sz="2000" dirty="0"/>
              <a:t>: </a:t>
            </a:r>
            <a:r>
              <a:rPr lang="ja-JP" altLang="en-US" sz="2000" dirty="0"/>
              <a:t>中心視野（注視物はここに結像）</a:t>
            </a:r>
            <a:endParaRPr lang="en-US" altLang="ja-JP" sz="2000" dirty="0"/>
          </a:p>
          <a:p>
            <a:pPr marL="457200" lvl="1" indent="0">
              <a:spcBef>
                <a:spcPts val="600"/>
              </a:spcBef>
              <a:buNone/>
            </a:pPr>
            <a:endParaRPr lang="en-US" altLang="ja-JP" sz="2000" dirty="0"/>
          </a:p>
          <a:p>
            <a:pPr>
              <a:spcBef>
                <a:spcPts val="600"/>
              </a:spcBef>
            </a:pPr>
            <a:r>
              <a:rPr lang="ja-JP" altLang="en-US" sz="2400" dirty="0"/>
              <a:t>網膜には</a:t>
            </a:r>
            <a:r>
              <a:rPr lang="en-US" altLang="ja-JP" sz="2400" dirty="0"/>
              <a:t>2</a:t>
            </a:r>
            <a:r>
              <a:rPr lang="ja-JP" altLang="en-US" sz="2400" dirty="0"/>
              <a:t>種類の視細胞が分布する</a:t>
            </a:r>
            <a:endParaRPr lang="en-US" altLang="ja-JP" sz="2400" dirty="0"/>
          </a:p>
          <a:p>
            <a:pPr lvl="1">
              <a:spcBef>
                <a:spcPts val="600"/>
              </a:spcBef>
            </a:pPr>
            <a:r>
              <a:rPr lang="ja-JP" altLang="en-US" b="1" dirty="0"/>
              <a:t>錐体</a:t>
            </a:r>
            <a:r>
              <a:rPr lang="ja-JP" altLang="en-US" dirty="0"/>
              <a:t>：色に関する情報を得る</a:t>
            </a:r>
            <a:endParaRPr lang="en-US" altLang="ja-JP" dirty="0"/>
          </a:p>
          <a:p>
            <a:pPr lvl="2">
              <a:spcBef>
                <a:spcPts val="600"/>
              </a:spcBef>
            </a:pPr>
            <a:r>
              <a:rPr lang="en-US" altLang="ja-JP" dirty="0"/>
              <a:t>L</a:t>
            </a:r>
            <a:r>
              <a:rPr lang="ja-JP" altLang="en-US" dirty="0"/>
              <a:t>錐体</a:t>
            </a:r>
            <a:r>
              <a:rPr lang="en-US" altLang="ja-JP" dirty="0"/>
              <a:t>(</a:t>
            </a:r>
            <a:r>
              <a:rPr lang="ja-JP" altLang="en-US" dirty="0"/>
              <a:t>赤錐体</a:t>
            </a:r>
            <a:r>
              <a:rPr lang="en-US" altLang="ja-JP" dirty="0"/>
              <a:t>), M</a:t>
            </a:r>
            <a:r>
              <a:rPr lang="ja-JP" altLang="en-US" dirty="0"/>
              <a:t>錐体</a:t>
            </a:r>
            <a:r>
              <a:rPr lang="en-US" altLang="ja-JP" dirty="0"/>
              <a:t>(</a:t>
            </a:r>
            <a:r>
              <a:rPr lang="ja-JP" altLang="en-US" dirty="0"/>
              <a:t>緑錐体</a:t>
            </a:r>
            <a:r>
              <a:rPr lang="en-US" altLang="ja-JP" dirty="0"/>
              <a:t>), S</a:t>
            </a:r>
            <a:r>
              <a:rPr lang="ja-JP" altLang="en-US" dirty="0"/>
              <a:t>錐体</a:t>
            </a:r>
            <a:r>
              <a:rPr lang="en-US" altLang="ja-JP" dirty="0"/>
              <a:t>(</a:t>
            </a:r>
            <a:r>
              <a:rPr lang="ja-JP" altLang="en-US" dirty="0"/>
              <a:t>青錐体</a:t>
            </a:r>
            <a:r>
              <a:rPr lang="en-US" altLang="ja-JP" dirty="0"/>
              <a:t>)</a:t>
            </a:r>
          </a:p>
          <a:p>
            <a:pPr lvl="1">
              <a:spcBef>
                <a:spcPts val="600"/>
              </a:spcBef>
            </a:pPr>
            <a:r>
              <a:rPr lang="ja-JP" altLang="en-US" b="1" dirty="0"/>
              <a:t>桿体</a:t>
            </a:r>
            <a:r>
              <a:rPr lang="ja-JP" altLang="en-US" dirty="0"/>
              <a:t> </a:t>
            </a:r>
            <a:r>
              <a:rPr lang="en-US" altLang="ja-JP" dirty="0"/>
              <a:t>: </a:t>
            </a:r>
            <a:r>
              <a:rPr lang="ja-JP" altLang="en-US" dirty="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a:t>Rhcastilhos (translated by </a:t>
            </a:r>
            <a:r>
              <a:rPr lang="en-US" altLang="ja-JP">
                <a:hlinkClick r:id="rId4" tooltip="User:Hatsukari715 (page does not exist)"/>
              </a:rPr>
              <a:t>Hatsukari715</a:t>
            </a:r>
            <a:r>
              <a:rPr lang="en-US" altLang="ja-JP"/>
              <a:t>) [</a:t>
            </a:r>
            <a:r>
              <a:rPr lang="en-US" altLang="ja-JP">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a:t>錐体細胞と</a:t>
            </a:r>
            <a:r>
              <a:rPr lang="ja-JP" altLang="en-US" sz="4000" dirty="0"/>
              <a:t>杆体</a:t>
            </a:r>
            <a:r>
              <a:rPr kumimoji="1" lang="ja-JP" altLang="en-US" sz="4000" dirty="0"/>
              <a:t>細胞</a:t>
            </a:r>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a:t>錐体細胞</a:t>
            </a:r>
            <a:r>
              <a:rPr kumimoji="1" lang="en-US" altLang="ja-JP" dirty="0"/>
              <a:t>(Cone cell)</a:t>
            </a:r>
          </a:p>
          <a:p>
            <a:r>
              <a:rPr lang="en-US" altLang="ja-JP" sz="2000" dirty="0"/>
              <a:t>680</a:t>
            </a:r>
            <a:r>
              <a:rPr lang="ja-JP" altLang="en-US" sz="2000" dirty="0"/>
              <a:t>万個程度</a:t>
            </a:r>
            <a:endParaRPr lang="en-US" altLang="ja-JP" sz="2000" dirty="0"/>
          </a:p>
          <a:p>
            <a:r>
              <a:rPr lang="ja-JP" altLang="en-US" sz="2000" dirty="0"/>
              <a:t>中心窩周囲</a:t>
            </a:r>
            <a:r>
              <a:rPr lang="en-US" altLang="ja-JP" sz="2000" dirty="0"/>
              <a:t>2</a:t>
            </a:r>
            <a:r>
              <a:rPr lang="ja-JP" altLang="en-US" sz="2000" dirty="0"/>
              <a:t>度付近に分布</a:t>
            </a:r>
            <a:endParaRPr lang="en-US" altLang="ja-JP" sz="2000" dirty="0"/>
          </a:p>
          <a:p>
            <a:r>
              <a:rPr lang="ja-JP" altLang="en-US" sz="2000" dirty="0"/>
              <a:t>比較的明るい光に反応（＞</a:t>
            </a:r>
            <a:r>
              <a:rPr lang="en-US" altLang="ja-JP" sz="2000" dirty="0"/>
              <a:t>0.01cd/m</a:t>
            </a:r>
            <a:r>
              <a:rPr lang="en-US" altLang="ja-JP" sz="2000" baseline="30000" dirty="0"/>
              <a:t>2</a:t>
            </a:r>
            <a:r>
              <a:rPr lang="ja-JP" altLang="en-US" sz="2000" dirty="0"/>
              <a:t>）</a:t>
            </a:r>
            <a:endParaRPr lang="en-US" altLang="ja-JP" sz="2000" dirty="0"/>
          </a:p>
          <a:p>
            <a:r>
              <a:rPr lang="en-US" altLang="ja-JP" sz="2000" dirty="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a:t>)</a:t>
            </a:r>
            <a:r>
              <a:rPr lang="ja-JP" altLang="en-US" sz="2000" dirty="0"/>
              <a:t>の三種が存在し，色情報を判別</a:t>
            </a:r>
            <a:endParaRPr lang="en-US" altLang="ja-JP" sz="2000" dirty="0"/>
          </a:p>
          <a:p>
            <a:r>
              <a:rPr lang="ja-JP" altLang="en-US" sz="2000" dirty="0"/>
              <a:t>生まれつき</a:t>
            </a:r>
            <a:r>
              <a:rPr lang="en-US" altLang="ja-JP" sz="2000" dirty="0"/>
              <a:t>3</a:t>
            </a:r>
            <a:r>
              <a:rPr lang="ja-JP" altLang="en-US" sz="2000" dirty="0"/>
              <a:t>種の錐体を持たない人も多い </a:t>
            </a:r>
            <a:r>
              <a:rPr lang="en-US" altLang="ja-JP" sz="2000" dirty="0"/>
              <a:t>(</a:t>
            </a:r>
            <a:r>
              <a:rPr lang="ja-JP" altLang="en-US" sz="2000" dirty="0"/>
              <a:t>日本人男性</a:t>
            </a:r>
            <a:r>
              <a:rPr lang="en-US" altLang="ja-JP" sz="2000" dirty="0"/>
              <a:t>5%, </a:t>
            </a:r>
            <a:r>
              <a:rPr lang="ja-JP" altLang="en-US" sz="2000" dirty="0"/>
              <a:t>女性</a:t>
            </a:r>
            <a:r>
              <a:rPr lang="en-US" altLang="ja-JP" sz="2000" dirty="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a:t>　桿体細胞</a:t>
            </a:r>
            <a:r>
              <a:rPr lang="en-US" altLang="ja-JP" dirty="0"/>
              <a:t>(Rod cell)</a:t>
            </a:r>
          </a:p>
          <a:p>
            <a:pPr lvl="1">
              <a:spcBef>
                <a:spcPts val="600"/>
              </a:spcBef>
            </a:pPr>
            <a:r>
              <a:rPr lang="en-US" altLang="ja-JP" sz="2000" dirty="0"/>
              <a:t>1</a:t>
            </a:r>
            <a:r>
              <a:rPr lang="ja-JP" altLang="en-US" sz="2000" dirty="0"/>
              <a:t>億</a:t>
            </a:r>
            <a:r>
              <a:rPr lang="en-US" altLang="ja-JP" sz="2000" dirty="0"/>
              <a:t>2500</a:t>
            </a:r>
            <a:r>
              <a:rPr lang="ja-JP" altLang="en-US" sz="2000" dirty="0"/>
              <a:t>万個程度</a:t>
            </a:r>
            <a:endParaRPr lang="en-US" altLang="ja-JP" sz="2000" dirty="0"/>
          </a:p>
          <a:p>
            <a:pPr lvl="1">
              <a:spcBef>
                <a:spcPts val="600"/>
              </a:spcBef>
            </a:pPr>
            <a:r>
              <a:rPr lang="ja-JP" altLang="en-US" sz="2000" dirty="0"/>
              <a:t>中心窩にはなく視覚</a:t>
            </a:r>
            <a:r>
              <a:rPr lang="en-US" altLang="ja-JP" sz="2000" dirty="0"/>
              <a:t>10°</a:t>
            </a:r>
            <a:r>
              <a:rPr lang="ja-JP" altLang="en-US" sz="2000" dirty="0"/>
              <a:t>付近に分布</a:t>
            </a:r>
            <a:endParaRPr lang="en-US" altLang="ja-JP" sz="2000" dirty="0"/>
          </a:p>
          <a:p>
            <a:pPr lvl="1">
              <a:spcBef>
                <a:spcPts val="600"/>
              </a:spcBef>
            </a:pPr>
            <a:r>
              <a:rPr lang="ja-JP" altLang="en-US" sz="2000" dirty="0"/>
              <a:t>比較的くらい光に反応（＜</a:t>
            </a:r>
            <a:r>
              <a:rPr lang="en-US" altLang="ja-JP" sz="2000" dirty="0"/>
              <a:t>3.0cd/m</a:t>
            </a:r>
            <a:r>
              <a:rPr lang="en-US" altLang="ja-JP" sz="2000" baseline="30000" dirty="0"/>
              <a:t>2</a:t>
            </a:r>
            <a:r>
              <a:rPr lang="ja-JP" altLang="en-US" sz="2000" dirty="0"/>
              <a:t>）</a:t>
            </a:r>
            <a:endParaRPr lang="en-US" altLang="ja-JP" sz="2000" dirty="0"/>
          </a:p>
          <a:p>
            <a:pPr lvl="1">
              <a:spcBef>
                <a:spcPts val="600"/>
              </a:spcBef>
            </a:pPr>
            <a:r>
              <a:rPr lang="ja-JP" altLang="en-US" sz="2000" b="1" dirty="0"/>
              <a:t>暗所視</a:t>
            </a:r>
            <a:r>
              <a:rPr lang="ja-JP" altLang="en-US" sz="2000" dirty="0"/>
              <a:t>：暗所では桿体のみが働くためものの形は分かるが色は認識できない</a:t>
            </a:r>
            <a:endParaRPr lang="en-US" altLang="ja-JP" sz="2000" dirty="0"/>
          </a:p>
          <a:p>
            <a:pPr lvl="1">
              <a:spcBef>
                <a:spcPts val="600"/>
              </a:spcBef>
            </a:pPr>
            <a:r>
              <a:rPr lang="ja-JP" altLang="en-US" sz="2000" b="1" dirty="0"/>
              <a:t>そらし目</a:t>
            </a:r>
            <a:r>
              <a:rPr lang="ja-JP" altLang="en-US" sz="2000" dirty="0"/>
              <a:t> </a:t>
            </a:r>
            <a:r>
              <a:rPr lang="en-US" altLang="ja-JP" sz="2000" dirty="0"/>
              <a:t>: </a:t>
            </a:r>
            <a:r>
              <a:rPr lang="ja-JP" altLang="en-US" sz="2000" dirty="0"/>
              <a:t>非常に暗いもの（星など）を見る場合，周辺視野を利用すると良く見える</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a:t>By </a:t>
            </a:r>
            <a:r>
              <a:rPr lang="en-US" altLang="ja-JP" dirty="0" err="1"/>
              <a:t>Jochen</a:t>
            </a:r>
            <a:r>
              <a:rPr lang="en-US" altLang="ja-JP" dirty="0"/>
              <a:t> </a:t>
            </a:r>
            <a:r>
              <a:rPr lang="en-US" altLang="ja-JP" dirty="0" err="1"/>
              <a:t>Burghardt</a:t>
            </a:r>
            <a:r>
              <a:rPr lang="en-US" altLang="ja-JP" dirty="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By Maxim </a:t>
            </a:r>
            <a:r>
              <a:rPr lang="en-US" altLang="ja-JP" sz="1400" dirty="0" err="1"/>
              <a:t>Razin</a:t>
            </a:r>
            <a:r>
              <a:rPr lang="en-US" altLang="ja-JP" sz="1400" dirty="0"/>
              <a:t> based on work by w:User:DrBob and w:User:Zeimusu</a:t>
            </a:r>
            <a:r>
              <a:rPr lang="ja-JP" altLang="en-US" sz="1400" dirty="0"/>
              <a:t> </a:t>
            </a:r>
            <a:r>
              <a:rPr lang="en-US" altLang="ja-JP" sz="1400" dirty="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a:t>桿体</a:t>
            </a:r>
          </a:p>
        </p:txBody>
      </p:sp>
    </p:spTree>
    <p:extLst>
      <p:ext uri="{BB962C8B-B14F-4D97-AF65-F5344CB8AC3E}">
        <p14:creationId xmlns:p14="http://schemas.microsoft.com/office/powerpoint/2010/main" val="104825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lang="ja-JP" altLang="en-US" dirty="0"/>
              <a:t>人の感じる明るさ</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a:sym typeface="Wingdings" panose="05000000000000000000" pitchFamily="2" charset="2"/>
              </a:rPr>
              <a:t>人の目は光の波長によって感じる明るさが異なる</a:t>
            </a:r>
            <a:endParaRPr lang="en-US" altLang="ja-JP" sz="2400" dirty="0">
              <a:sym typeface="Wingdings" panose="05000000000000000000" pitchFamily="2" charset="2"/>
            </a:endParaRPr>
          </a:p>
          <a:p>
            <a:pPr lvl="1"/>
            <a:r>
              <a:rPr lang="ja-JP" altLang="en-US" sz="2000" dirty="0">
                <a:sym typeface="Wingdings" panose="05000000000000000000" pitchFamily="2" charset="2"/>
              </a:rPr>
              <a:t>紫外線</a:t>
            </a:r>
            <a:r>
              <a:rPr lang="en-US" altLang="ja-JP" sz="2000" dirty="0">
                <a:sym typeface="Wingdings" panose="05000000000000000000" pitchFamily="2" charset="2"/>
              </a:rPr>
              <a:t>/</a:t>
            </a:r>
            <a:r>
              <a:rPr lang="ja-JP" altLang="en-US" sz="2000" dirty="0">
                <a:sym typeface="Wingdings" panose="05000000000000000000" pitchFamily="2" charset="2"/>
              </a:rPr>
              <a:t>赤外線</a:t>
            </a:r>
            <a:r>
              <a:rPr lang="en-US" altLang="ja-JP" sz="2000" dirty="0">
                <a:sym typeface="Wingdings" panose="05000000000000000000" pitchFamily="2" charset="2"/>
              </a:rPr>
              <a:t>:</a:t>
            </a:r>
            <a:r>
              <a:rPr lang="ja-JP" altLang="en-US" sz="2000" dirty="0">
                <a:sym typeface="Wingdings" panose="05000000000000000000" pitchFamily="2" charset="2"/>
              </a:rPr>
              <a:t>どんなに強くても見えない</a:t>
            </a:r>
            <a:endParaRPr lang="en-US" altLang="ja-JP" sz="2000" dirty="0">
              <a:sym typeface="Wingdings" panose="05000000000000000000" pitchFamily="2" charset="2"/>
            </a:endParaRPr>
          </a:p>
          <a:p>
            <a:pPr lvl="1"/>
            <a:r>
              <a:rPr lang="ja-JP" altLang="en-US" sz="2000" dirty="0">
                <a:sym typeface="Wingdings" panose="05000000000000000000" pitchFamily="2" charset="2"/>
              </a:rPr>
              <a:t>緑付近 </a:t>
            </a:r>
            <a:r>
              <a:rPr lang="en-US" altLang="ja-JP" sz="2000" dirty="0">
                <a:sym typeface="Wingdings" panose="05000000000000000000" pitchFamily="2" charset="2"/>
              </a:rPr>
              <a:t>: </a:t>
            </a:r>
            <a:r>
              <a:rPr lang="ja-JP" altLang="en-US" sz="2000" dirty="0">
                <a:sym typeface="Wingdings" panose="05000000000000000000" pitchFamily="2" charset="2"/>
              </a:rPr>
              <a:t>明るく見える</a:t>
            </a:r>
            <a:endParaRPr lang="en-US" altLang="ja-JP" sz="2000" dirty="0">
              <a:sym typeface="Wingdings" panose="05000000000000000000" pitchFamily="2" charset="2"/>
            </a:endParaRPr>
          </a:p>
          <a:p>
            <a:pPr lvl="1"/>
            <a:r>
              <a:rPr lang="ja-JP" altLang="en-US" sz="2000" dirty="0">
                <a:sym typeface="Wingdings" panose="05000000000000000000" pitchFamily="2" charset="2"/>
              </a:rPr>
              <a:t>青付近 </a:t>
            </a:r>
            <a:r>
              <a:rPr lang="en-US" altLang="ja-JP" sz="2000" dirty="0">
                <a:sym typeface="Wingdings" panose="05000000000000000000" pitchFamily="2" charset="2"/>
              </a:rPr>
              <a:t>: </a:t>
            </a:r>
            <a:r>
              <a:rPr lang="ja-JP" altLang="en-US" sz="2000" dirty="0">
                <a:sym typeface="Wingdings" panose="05000000000000000000" pitchFamily="2" charset="2"/>
              </a:rPr>
              <a:t>強い光でも暗く見える</a:t>
            </a:r>
            <a:r>
              <a:rPr lang="en-US" altLang="ja-JP" sz="2000" dirty="0">
                <a:sym typeface="Wingdings" panose="05000000000000000000" pitchFamily="2" charset="2"/>
              </a:rPr>
              <a:t> </a:t>
            </a:r>
          </a:p>
          <a:p>
            <a:pPr lvl="8"/>
            <a:endParaRPr lang="en-US" altLang="ja-JP" sz="1400" dirty="0">
              <a:sym typeface="Wingdings" panose="05000000000000000000" pitchFamily="2" charset="2"/>
            </a:endParaRPr>
          </a:p>
          <a:p>
            <a:r>
              <a:rPr lang="ja-JP" altLang="en-US" sz="2400" dirty="0">
                <a:sym typeface="Wingdings" panose="05000000000000000000" pitchFamily="2" charset="2"/>
              </a:rPr>
              <a:t>感じる明るさは，明所視・暗所視でも変化</a:t>
            </a:r>
            <a:endParaRPr lang="en-US" altLang="ja-JP" sz="2400" dirty="0">
              <a:sym typeface="Wingdings" panose="05000000000000000000" pitchFamily="2" charset="2"/>
            </a:endParaRPr>
          </a:p>
          <a:p>
            <a:pPr lvl="1"/>
            <a:r>
              <a:rPr lang="ja-JP" altLang="en-US" sz="2000" dirty="0">
                <a:sym typeface="Wingdings" panose="05000000000000000000" pitchFamily="2" charset="2"/>
              </a:rPr>
              <a:t>明所視の感度のピーク</a:t>
            </a:r>
            <a:r>
              <a:rPr lang="en-US" altLang="ja-JP" sz="2000" dirty="0">
                <a:sym typeface="Wingdings" panose="05000000000000000000" pitchFamily="2" charset="2"/>
              </a:rPr>
              <a:t>: 555nm</a:t>
            </a:r>
            <a:r>
              <a:rPr lang="ja-JP" altLang="en-US" sz="2000" dirty="0">
                <a:sym typeface="Wingdings" panose="05000000000000000000" pitchFamily="2" charset="2"/>
              </a:rPr>
              <a:t>付近</a:t>
            </a:r>
            <a:endParaRPr lang="en-US" altLang="ja-JP" sz="2000" dirty="0">
              <a:sym typeface="Wingdings" panose="05000000000000000000" pitchFamily="2" charset="2"/>
            </a:endParaRPr>
          </a:p>
          <a:p>
            <a:pPr lvl="1"/>
            <a:r>
              <a:rPr lang="ja-JP" altLang="en-US" sz="2000" dirty="0">
                <a:sym typeface="Wingdings" panose="05000000000000000000" pitchFamily="2" charset="2"/>
              </a:rPr>
              <a:t>暗所視の感度のピーク</a:t>
            </a:r>
            <a:r>
              <a:rPr lang="en-US" altLang="ja-JP" sz="2000" dirty="0">
                <a:sym typeface="Wingdings" panose="05000000000000000000" pitchFamily="2" charset="2"/>
              </a:rPr>
              <a:t>: 507nm</a:t>
            </a:r>
            <a:r>
              <a:rPr lang="ja-JP" altLang="en-US" sz="2000" dirty="0">
                <a:sym typeface="Wingdings" panose="05000000000000000000" pitchFamily="2" charset="2"/>
              </a:rPr>
              <a:t>付近</a:t>
            </a:r>
            <a:endParaRPr lang="en-US" altLang="ja-JP" dirty="0">
              <a:sym typeface="Wingdings" panose="05000000000000000000" pitchFamily="2" charset="2"/>
            </a:endParaRPr>
          </a:p>
          <a:p>
            <a:pPr lvl="6"/>
            <a:endParaRPr lang="en-US" altLang="ja-JP" dirty="0">
              <a:sym typeface="Wingdings" panose="05000000000000000000" pitchFamily="2" charset="2"/>
            </a:endParaRPr>
          </a:p>
          <a:p>
            <a:r>
              <a:rPr lang="ja-JP" altLang="en-US" sz="2400" dirty="0"/>
              <a:t>放射量 </a:t>
            </a:r>
            <a:r>
              <a:rPr lang="en-US" altLang="ja-JP" sz="2400" dirty="0"/>
              <a:t>: </a:t>
            </a:r>
            <a:r>
              <a:rPr lang="ja-JP" altLang="en-US" sz="2400" dirty="0"/>
              <a:t>光の電磁気的エネルギー </a:t>
            </a:r>
            <a:r>
              <a:rPr lang="en-US" altLang="ja-JP" sz="2400" dirty="0"/>
              <a:t>[W]</a:t>
            </a:r>
          </a:p>
          <a:p>
            <a:r>
              <a:rPr lang="ja-JP" altLang="en-US" sz="2400" dirty="0"/>
              <a:t>測光量 </a:t>
            </a:r>
            <a:r>
              <a:rPr lang="en-US" altLang="ja-JP" sz="2400" dirty="0"/>
              <a:t>:</a:t>
            </a:r>
            <a:r>
              <a:rPr lang="ja-JP" altLang="en-US" sz="2400" dirty="0"/>
              <a:t> 放射量に対して人の視覚の感度で重み付けを行なったもの</a:t>
            </a:r>
            <a:r>
              <a:rPr lang="en-US" altLang="ja-JP" sz="2400" dirty="0"/>
              <a:t>[lm</a:t>
            </a:r>
            <a:r>
              <a:rPr lang="ja-JP" altLang="en-US" sz="2400" dirty="0"/>
              <a:t>（ルーメン）</a:t>
            </a:r>
            <a:r>
              <a:rPr lang="en-US" altLang="ja-JP" sz="2400" dirty="0"/>
              <a:t>]</a:t>
            </a:r>
            <a:r>
              <a:rPr lang="ja-JP" altLang="en-US" sz="2400" dirty="0"/>
              <a:t>　</a:t>
            </a:r>
            <a:endParaRPr lang="en-US" altLang="ja-JP" sz="2400" dirty="0"/>
          </a:p>
          <a:p>
            <a:endParaRPr kumimoji="1" lang="en-US" altLang="ja-JP" sz="2400" dirty="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a:t>まとめ</a:t>
            </a:r>
            <a:r>
              <a:rPr lang="en-US" altLang="ja-JP" dirty="0"/>
              <a:t>: </a:t>
            </a:r>
            <a:r>
              <a:rPr lang="ja-JP" altLang="en-US" dirty="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a:t>電磁波のうち波長</a:t>
            </a:r>
            <a:r>
              <a:rPr lang="en-US" altLang="ja-JP" dirty="0"/>
              <a:t>400~800nm</a:t>
            </a:r>
            <a:r>
              <a:rPr lang="ja-JP" altLang="en-US" dirty="0"/>
              <a:t>の可視光を認識できる</a:t>
            </a:r>
            <a:endParaRPr lang="en-US" altLang="ja-JP" dirty="0"/>
          </a:p>
          <a:p>
            <a:r>
              <a:rPr kumimoji="1" lang="ja-JP" altLang="en-US" dirty="0"/>
              <a:t>目の構造</a:t>
            </a:r>
            <a:endParaRPr kumimoji="1" lang="en-US" altLang="ja-JP" dirty="0"/>
          </a:p>
          <a:p>
            <a:pPr lvl="1"/>
            <a:r>
              <a:rPr kumimoji="1" lang="ja-JP" altLang="en-US" dirty="0"/>
              <a:t>角膜、水晶体、虹彩、網膜</a:t>
            </a:r>
            <a:endParaRPr kumimoji="1" lang="en-US" altLang="ja-JP" dirty="0"/>
          </a:p>
          <a:p>
            <a:r>
              <a:rPr lang="ja-JP" altLang="en-US" dirty="0"/>
              <a:t>視細胞</a:t>
            </a:r>
            <a:endParaRPr lang="en-US" altLang="ja-JP" dirty="0"/>
          </a:p>
          <a:p>
            <a:pPr lvl="1"/>
            <a:r>
              <a:rPr kumimoji="1" lang="ja-JP" altLang="en-US" dirty="0"/>
              <a:t>錐体 </a:t>
            </a:r>
            <a:r>
              <a:rPr kumimoji="1" lang="en-US" altLang="ja-JP" dirty="0"/>
              <a:t>: </a:t>
            </a:r>
            <a:r>
              <a:rPr kumimoji="1" lang="ja-JP" altLang="en-US" dirty="0"/>
              <a:t>明るい光に反応し，色の識別を担う</a:t>
            </a:r>
            <a:endParaRPr kumimoji="1" lang="en-US" altLang="ja-JP" dirty="0"/>
          </a:p>
          <a:p>
            <a:pPr lvl="1"/>
            <a:r>
              <a:rPr lang="ja-JP" altLang="en-US" dirty="0"/>
              <a:t>桿体 </a:t>
            </a:r>
            <a:r>
              <a:rPr lang="en-US" altLang="ja-JP" dirty="0"/>
              <a:t>: </a:t>
            </a:r>
            <a:r>
              <a:rPr lang="ja-JP" altLang="en-US" dirty="0"/>
              <a:t>暗い光に反応し，明るさを識別する</a:t>
            </a:r>
            <a:endParaRPr lang="en-US" altLang="ja-JP" dirty="0"/>
          </a:p>
          <a:p>
            <a:pPr lvl="1"/>
            <a:r>
              <a:rPr kumimoji="1" lang="ja-JP" altLang="en-US" dirty="0"/>
              <a:t>明所視・暗所視</a:t>
            </a:r>
            <a:endParaRPr kumimoji="1" lang="en-US" altLang="ja-JP" dirty="0"/>
          </a:p>
          <a:p>
            <a:pPr lvl="1"/>
            <a:r>
              <a:rPr lang="ja-JP" altLang="en-US" dirty="0"/>
              <a:t>そらし目</a:t>
            </a:r>
            <a:endParaRPr lang="en-US" altLang="ja-JP" dirty="0"/>
          </a:p>
          <a:p>
            <a:pPr lvl="1"/>
            <a:r>
              <a:rPr lang="ja-JP" altLang="en-US" dirty="0"/>
              <a:t>色の認識法</a:t>
            </a:r>
            <a:endParaRPr lang="en-US" altLang="ja-JP" dirty="0"/>
          </a:p>
          <a:p>
            <a:r>
              <a:rPr lang="ja-JP" altLang="en-US" dirty="0"/>
              <a:t>測光量</a:t>
            </a:r>
            <a:endParaRPr kumimoji="1" lang="en-US" altLang="ja-JP" dirty="0"/>
          </a:p>
          <a:p>
            <a:pPr lvl="1"/>
            <a:endParaRPr kumimoji="1" lang="en-US" altLang="ja-JP" dirty="0"/>
          </a:p>
          <a:p>
            <a:endParaRPr kumimoji="1" lang="en-US" altLang="ja-JP" dirty="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a:t>Rhcastilhos</a:t>
            </a:r>
            <a:r>
              <a:rPr lang="en-US" altLang="ja-JP" sz="1200" dirty="0"/>
              <a:t> (translated by </a:t>
            </a:r>
            <a:r>
              <a:rPr lang="en-US" altLang="ja-JP" sz="1200" dirty="0">
                <a:hlinkClick r:id="rId4" tooltip="User:Hatsukari715 (page does not exist)"/>
              </a:rPr>
              <a:t>Hatsukari715</a:t>
            </a:r>
            <a:r>
              <a:rPr lang="en-US" altLang="ja-JP" sz="1200" dirty="0"/>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a:t>表色系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endParaRPr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参考文献</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「大田登著，色彩工学」</a:t>
            </a:r>
            <a:endParaRPr lang="en-US" altLang="ja-JP" sz="2400" dirty="0">
              <a:latin typeface="メイリオ" panose="020B0604030504040204" pitchFamily="50" charset="-128"/>
              <a:ea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a:t>表色系</a:t>
            </a:r>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a:t>色を定量的に</a:t>
            </a:r>
            <a:r>
              <a:rPr lang="ja-JP" altLang="en-US" dirty="0"/>
              <a:t>表すことを</a:t>
            </a:r>
            <a:r>
              <a:rPr lang="ja-JP" altLang="en-US" b="1" dirty="0"/>
              <a:t>表色</a:t>
            </a:r>
            <a:r>
              <a:rPr lang="ja-JP" altLang="en-US" dirty="0"/>
              <a:t>（</a:t>
            </a:r>
            <a:r>
              <a:rPr lang="en-US" altLang="ja-JP" dirty="0"/>
              <a:t>Color specification</a:t>
            </a:r>
            <a:r>
              <a:rPr lang="ja-JP" altLang="en-US" dirty="0"/>
              <a:t>）といい，表色のための一連の規定と定義を</a:t>
            </a:r>
            <a:r>
              <a:rPr lang="ja-JP" altLang="en-US" b="1" dirty="0"/>
              <a:t>表色系</a:t>
            </a:r>
            <a:r>
              <a:rPr lang="ja-JP" altLang="en-US" dirty="0"/>
              <a:t>（</a:t>
            </a:r>
            <a:r>
              <a:rPr lang="en-US" altLang="ja-JP" dirty="0"/>
              <a:t>Color System</a:t>
            </a:r>
            <a:r>
              <a:rPr lang="ja-JP" altLang="en-US" dirty="0"/>
              <a:t>）という．</a:t>
            </a:r>
            <a:endParaRPr lang="en-US" altLang="ja-JP" dirty="0"/>
          </a:p>
          <a:p>
            <a:r>
              <a:rPr kumimoji="1" lang="ja-JP" altLang="en-US" dirty="0"/>
              <a:t>表色系には，</a:t>
            </a:r>
            <a:r>
              <a:rPr kumimoji="1" lang="ja-JP" altLang="en-US" b="1" dirty="0"/>
              <a:t>顕色系</a:t>
            </a:r>
            <a:r>
              <a:rPr kumimoji="1" lang="ja-JP" altLang="en-US" dirty="0"/>
              <a:t>と</a:t>
            </a:r>
            <a:r>
              <a:rPr kumimoji="1" lang="ja-JP" altLang="en-US" b="1" dirty="0"/>
              <a:t>混色系</a:t>
            </a:r>
            <a:r>
              <a:rPr kumimoji="1" lang="ja-JP" altLang="en-US" dirty="0"/>
              <a:t>とがある</a:t>
            </a:r>
            <a:endParaRPr kumimoji="1" lang="en-US" altLang="ja-JP" dirty="0"/>
          </a:p>
          <a:p>
            <a:endParaRPr kumimoji="1" lang="en-US" altLang="ja-JP" dirty="0"/>
          </a:p>
          <a:p>
            <a:r>
              <a:rPr lang="ja-JP" altLang="en-US" dirty="0"/>
              <a:t>顕色系 </a:t>
            </a:r>
            <a:endParaRPr lang="en-US" altLang="ja-JP" dirty="0"/>
          </a:p>
          <a:p>
            <a:pPr lvl="1"/>
            <a:r>
              <a:rPr lang="ja-JP" altLang="en-US" dirty="0"/>
              <a:t>色の見え方に基づいて構築された体系</a:t>
            </a:r>
            <a:endParaRPr lang="en-US" altLang="ja-JP" dirty="0"/>
          </a:p>
          <a:p>
            <a:pPr lvl="1"/>
            <a:r>
              <a:rPr kumimoji="1" lang="ja-JP" altLang="en-US" dirty="0"/>
              <a:t>例）マンセル表色系</a:t>
            </a:r>
            <a:endParaRPr lang="en-US" altLang="ja-JP" dirty="0"/>
          </a:p>
          <a:p>
            <a:r>
              <a:rPr kumimoji="1" lang="ja-JP" altLang="en-US" dirty="0"/>
              <a:t>混色系</a:t>
            </a:r>
            <a:endParaRPr kumimoji="1" lang="en-US" altLang="ja-JP" dirty="0"/>
          </a:p>
          <a:p>
            <a:pPr lvl="1"/>
            <a:r>
              <a:rPr lang="ja-JP" altLang="en-US" dirty="0"/>
              <a:t>ある色と等色にするための色の混合割合に基づいて構築された体系</a:t>
            </a:r>
            <a:endParaRPr lang="en-US" altLang="ja-JP" dirty="0"/>
          </a:p>
          <a:p>
            <a:pPr lvl="1"/>
            <a:r>
              <a:rPr lang="ja-JP" altLang="en-US" dirty="0"/>
              <a:t>例</a:t>
            </a:r>
            <a:r>
              <a:rPr lang="en-US" altLang="ja-JP" dirty="0"/>
              <a:t>) </a:t>
            </a:r>
            <a:r>
              <a:rPr kumimoji="1" lang="en-US" altLang="ja-JP" dirty="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a:t>米国の画家 </a:t>
            </a:r>
            <a:r>
              <a:rPr lang="en-US" altLang="ja-JP" sz="2000" dirty="0" err="1"/>
              <a:t>Munsell</a:t>
            </a:r>
            <a:r>
              <a:rPr lang="ja-JP" altLang="en-US" sz="2000" dirty="0"/>
              <a:t>が</a:t>
            </a:r>
            <a:r>
              <a:rPr lang="en-US" altLang="ja-JP" sz="2000" dirty="0"/>
              <a:t>1905</a:t>
            </a:r>
            <a:r>
              <a:rPr lang="ja-JP" altLang="en-US" sz="2000" dirty="0"/>
              <a:t>年に考案し，</a:t>
            </a:r>
            <a:r>
              <a:rPr kumimoji="1" lang="ja-JP" altLang="en-US" sz="2000" dirty="0"/>
              <a:t>米国光学会</a:t>
            </a:r>
            <a:r>
              <a:rPr kumimoji="1" lang="en-US" altLang="ja-JP" sz="2000" dirty="0"/>
              <a:t>(OSA)</a:t>
            </a:r>
            <a:r>
              <a:rPr kumimoji="1" lang="ja-JP" altLang="en-US" sz="2000" dirty="0"/>
              <a:t>が</a:t>
            </a:r>
            <a:r>
              <a:rPr kumimoji="1" lang="en-US" altLang="ja-JP" sz="2000" dirty="0"/>
              <a:t>1930</a:t>
            </a:r>
            <a:r>
              <a:rPr kumimoji="1" lang="ja-JP" altLang="en-US" sz="2000" dirty="0"/>
              <a:t>年代に尺度を修正した表色系</a:t>
            </a:r>
            <a:endParaRPr kumimoji="1" lang="en-US" altLang="ja-JP" sz="2000" dirty="0"/>
          </a:p>
          <a:p>
            <a:pPr>
              <a:lnSpc>
                <a:spcPct val="100000"/>
              </a:lnSpc>
              <a:spcBef>
                <a:spcPts val="600"/>
              </a:spcBef>
              <a:spcAft>
                <a:spcPts val="600"/>
              </a:spcAft>
            </a:pPr>
            <a:r>
              <a:rPr kumimoji="1" lang="ja-JP" altLang="en-US" sz="2000" dirty="0"/>
              <a:t>心理学的な観点</a:t>
            </a:r>
            <a:r>
              <a:rPr lang="ja-JP" altLang="en-US" sz="2000" dirty="0"/>
              <a:t>から，</a:t>
            </a:r>
            <a:r>
              <a:rPr lang="en-US" altLang="ja-JP" sz="2000" dirty="0"/>
              <a:t>3</a:t>
            </a:r>
            <a:r>
              <a:rPr lang="ja-JP" altLang="en-US" sz="2000" dirty="0"/>
              <a:t>属性で定義</a:t>
            </a:r>
            <a:endParaRPr lang="en-US" altLang="ja-JP" sz="2000" dirty="0"/>
          </a:p>
          <a:p>
            <a:pPr marL="0" indent="0">
              <a:lnSpc>
                <a:spcPct val="100000"/>
              </a:lnSpc>
              <a:spcBef>
                <a:spcPts val="600"/>
              </a:spcBef>
              <a:spcAft>
                <a:spcPts val="600"/>
              </a:spcAft>
              <a:buNone/>
            </a:pPr>
            <a:r>
              <a:rPr kumimoji="1" lang="ja-JP" altLang="en-US" sz="1800" b="1" dirty="0"/>
              <a:t>色相</a:t>
            </a:r>
            <a:r>
              <a:rPr kumimoji="1" lang="en-US" altLang="ja-JP" sz="1800" b="1" dirty="0"/>
              <a:t>: </a:t>
            </a:r>
            <a:r>
              <a:rPr kumimoji="1" lang="ja-JP" altLang="en-US" sz="1800" dirty="0"/>
              <a:t>色の違いを表す属性</a:t>
            </a:r>
            <a:r>
              <a:rPr lang="ja-JP" altLang="en-US" sz="1800" dirty="0"/>
              <a:t>．赤黄緑青緑を円上に配置し，円全体を</a:t>
            </a:r>
            <a:r>
              <a:rPr lang="en-US" altLang="ja-JP" sz="1800" dirty="0"/>
              <a:t>100</a:t>
            </a:r>
            <a:r>
              <a:rPr lang="ja-JP" altLang="en-US" sz="1800" dirty="0"/>
              <a:t>等分（色相環）．各色相には“</a:t>
            </a:r>
            <a:r>
              <a:rPr lang="en-US" altLang="ja-JP" sz="1800" dirty="0"/>
              <a:t>10R</a:t>
            </a:r>
            <a:r>
              <a:rPr lang="ja-JP" altLang="en-US" sz="1800" dirty="0"/>
              <a:t>”などの名前がつく．</a:t>
            </a:r>
            <a:endParaRPr kumimoji="1" lang="en-US" altLang="ja-JP" sz="1800" dirty="0"/>
          </a:p>
          <a:p>
            <a:pPr marL="0" indent="0">
              <a:lnSpc>
                <a:spcPct val="100000"/>
              </a:lnSpc>
              <a:spcBef>
                <a:spcPts val="600"/>
              </a:spcBef>
              <a:spcAft>
                <a:spcPts val="600"/>
              </a:spcAft>
              <a:buNone/>
            </a:pPr>
            <a:r>
              <a:rPr lang="ja-JP" altLang="en-US" sz="1800" b="1" dirty="0"/>
              <a:t>明度</a:t>
            </a:r>
            <a:r>
              <a:rPr lang="en-US" altLang="ja-JP" sz="1800" b="1" dirty="0"/>
              <a:t>: </a:t>
            </a:r>
            <a:r>
              <a:rPr lang="ja-JP" altLang="en-US" sz="1800" dirty="0"/>
              <a:t>色の明るさを表す属性で，黒</a:t>
            </a:r>
            <a:r>
              <a:rPr lang="en-US" altLang="ja-JP" sz="1800" dirty="0"/>
              <a:t>~</a:t>
            </a:r>
            <a:r>
              <a:rPr lang="ja-JP" altLang="en-US" sz="1800" dirty="0"/>
              <a:t>白を</a:t>
            </a:r>
            <a:r>
              <a:rPr lang="en-US" altLang="ja-JP" sz="1800" dirty="0"/>
              <a:t>11</a:t>
            </a:r>
            <a:r>
              <a:rPr lang="ja-JP" altLang="en-US" sz="1800" dirty="0"/>
              <a:t>段階に分割．</a:t>
            </a:r>
            <a:endParaRPr lang="en-US" altLang="ja-JP" sz="1800" dirty="0"/>
          </a:p>
          <a:p>
            <a:pPr marL="0" indent="0">
              <a:lnSpc>
                <a:spcPct val="100000"/>
              </a:lnSpc>
              <a:spcBef>
                <a:spcPts val="600"/>
              </a:spcBef>
              <a:spcAft>
                <a:spcPts val="600"/>
              </a:spcAft>
              <a:buNone/>
            </a:pPr>
            <a:r>
              <a:rPr lang="ja-JP" altLang="en-US" sz="1800" b="1" dirty="0"/>
              <a:t>彩度</a:t>
            </a:r>
            <a:r>
              <a:rPr lang="en-US" altLang="ja-JP" sz="1800" b="1" dirty="0"/>
              <a:t>: </a:t>
            </a:r>
            <a:r>
              <a:rPr lang="ja-JP" altLang="en-US" sz="1800" dirty="0"/>
              <a:t>色の鮮やかさを表す属性で，無彩色から最も鮮やかな色まで等分割に区切る．</a:t>
            </a:r>
            <a:endParaRPr kumimoji="1" lang="en-US" altLang="ja-JP" sz="1800" dirty="0"/>
          </a:p>
          <a:p>
            <a:pPr>
              <a:lnSpc>
                <a:spcPct val="100000"/>
              </a:lnSpc>
              <a:spcBef>
                <a:spcPts val="600"/>
              </a:spcBef>
              <a:spcAft>
                <a:spcPts val="600"/>
              </a:spcAft>
            </a:pPr>
            <a:r>
              <a:rPr lang="ja-JP" altLang="en-US" sz="2000" dirty="0"/>
              <a:t>ある資料のマンセル記号（色相・明度・彩度）を求めるには，資料と色票を見比べ最も一致する色票を探す</a:t>
            </a:r>
            <a:endParaRPr kumimoji="1" lang="ja-JP" altLang="en-US" sz="2000" dirty="0"/>
          </a:p>
          <a:p>
            <a:pPr>
              <a:lnSpc>
                <a:spcPct val="100000"/>
              </a:lnSpc>
              <a:spcBef>
                <a:spcPts val="600"/>
              </a:spcBef>
              <a:spcAft>
                <a:spcPts val="600"/>
              </a:spcAft>
            </a:pPr>
            <a:r>
              <a:rPr kumimoji="1" lang="ja-JP" altLang="en-US" sz="2000" dirty="0"/>
              <a:t>ある色が（色相</a:t>
            </a:r>
            <a:r>
              <a:rPr kumimoji="1" lang="en-US" altLang="ja-JP" sz="2000" dirty="0"/>
              <a:t>1.6YR, </a:t>
            </a:r>
            <a:r>
              <a:rPr kumimoji="1" lang="ja-JP" altLang="en-US" sz="2000" dirty="0"/>
              <a:t>明度</a:t>
            </a:r>
            <a:r>
              <a:rPr lang="en-US" altLang="ja-JP" sz="2000" dirty="0"/>
              <a:t>6.3</a:t>
            </a:r>
            <a:r>
              <a:rPr kumimoji="1" lang="en-US" altLang="ja-JP" sz="2000" dirty="0"/>
              <a:t>, </a:t>
            </a:r>
            <a:r>
              <a:rPr kumimoji="1" lang="ja-JP" altLang="en-US" sz="2000" dirty="0"/>
              <a:t>彩度</a:t>
            </a:r>
            <a:r>
              <a:rPr kumimoji="1" lang="en-US" altLang="ja-JP" sz="2000" dirty="0"/>
              <a:t>3.9</a:t>
            </a:r>
            <a:r>
              <a:rPr kumimoji="1" lang="ja-JP" altLang="en-US" sz="2000" dirty="0"/>
              <a:t>）ならば，「</a:t>
            </a:r>
            <a:r>
              <a:rPr kumimoji="1" lang="en-US" altLang="ja-JP" sz="2000" dirty="0"/>
              <a:t>1.6YR6.3/3.9</a:t>
            </a:r>
            <a:r>
              <a:rPr kumimoji="1" lang="ja-JP" altLang="en-US" sz="2000" dirty="0"/>
              <a:t>」 と</a:t>
            </a:r>
            <a:r>
              <a:rPr lang="ja-JP" altLang="en-US" sz="2000" dirty="0"/>
              <a:t>マンセル記号で</a:t>
            </a:r>
            <a:r>
              <a:rPr kumimoji="1" lang="ja-JP" altLang="en-US" sz="2000" dirty="0"/>
              <a:t>表記できる</a:t>
            </a:r>
            <a:endParaRPr kumimoji="1" lang="en-US" altLang="ja-JP" sz="2000" dirty="0"/>
          </a:p>
          <a:p>
            <a:pPr marL="0" indent="0">
              <a:lnSpc>
                <a:spcPct val="100000"/>
              </a:lnSpc>
              <a:spcBef>
                <a:spcPts val="600"/>
              </a:spcBef>
              <a:spcAft>
                <a:spcPts val="600"/>
              </a:spcAft>
              <a:buNone/>
            </a:pPr>
            <a:r>
              <a:rPr lang="en-US" altLang="ja-JP" sz="1800" dirty="0"/>
              <a:t>※</a:t>
            </a:r>
            <a:r>
              <a:rPr lang="ja-JP" altLang="en-US" sz="1800" dirty="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a:t>※</a:t>
            </a:r>
            <a:r>
              <a:rPr lang="ja-JP" altLang="en-US" sz="1800" dirty="0"/>
              <a:t>色票とは，実際の色見本のこと（</a:t>
            </a:r>
            <a:r>
              <a:rPr lang="en-US" altLang="ja-JP" sz="1800" dirty="0"/>
              <a:t>amazon</a:t>
            </a:r>
            <a:r>
              <a:rPr lang="ja-JP" altLang="en-US" sz="1800" dirty="0"/>
              <a:t>などで買える）</a:t>
            </a:r>
            <a:endParaRPr lang="en-US" altLang="ja-JP" sz="1800" dirty="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a:t>By</a:t>
            </a:r>
            <a:r>
              <a:rPr lang="ja-JP" altLang="en-US" dirty="0"/>
              <a:t> </a:t>
            </a:r>
            <a:r>
              <a:rPr lang="en-US" altLang="ja-JP" dirty="0" err="1"/>
              <a:t>SharkD</a:t>
            </a:r>
            <a:r>
              <a:rPr lang="ja-JP" altLang="en-US" dirty="0"/>
              <a:t> </a:t>
            </a:r>
            <a:r>
              <a:rPr lang="en-US" altLang="ja-JP" dirty="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a:p>
          <a:p>
            <a:pPr algn="r"/>
            <a:r>
              <a:rPr lang="en-US" altLang="ja-JP" sz="1200" dirty="0"/>
              <a:t>From Wikipedia </a:t>
            </a:r>
          </a:p>
          <a:p>
            <a:pPr algn="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a:solidFill>
                  <a:schemeClr val="bg1"/>
                </a:solidFill>
                <a:latin typeface="メイリオ" panose="020B0604030504040204" pitchFamily="50" charset="-128"/>
                <a:ea typeface="メイリオ" panose="020B0604030504040204" pitchFamily="50" charset="-128"/>
              </a:rPr>
              <a:t>明</a:t>
            </a:r>
            <a:endParaRPr lang="en-US" altLang="ja-JP" b="1" dirty="0">
              <a:solidFill>
                <a:schemeClr val="bg1"/>
              </a:solidFill>
              <a:latin typeface="メイリオ" panose="020B0604030504040204" pitchFamily="50" charset="-128"/>
              <a:ea typeface="メイリオ" panose="020B0604030504040204" pitchFamily="50" charset="-128"/>
            </a:endParaRPr>
          </a:p>
          <a:p>
            <a:r>
              <a:rPr lang="ja-JP" altLang="en-US" b="1" dirty="0">
                <a:solidFill>
                  <a:schemeClr val="bg1"/>
                </a:solidFill>
                <a:latin typeface="メイリオ" panose="020B0604030504040204" pitchFamily="50" charset="-128"/>
                <a:ea typeface="メイリオ" panose="020B0604030504040204" pitchFamily="50" charset="-128"/>
              </a:rPr>
              <a:t>度</a:t>
            </a: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a:solidFill>
                  <a:schemeClr val="bg1"/>
                </a:solidFill>
                <a:latin typeface="メイリオ" panose="020B0604030504040204" pitchFamily="50" charset="-128"/>
                <a:ea typeface="メイリオ" panose="020B0604030504040204" pitchFamily="50" charset="-128"/>
              </a:rPr>
              <a:t>彩度</a:t>
            </a:r>
          </a:p>
        </p:txBody>
      </p:sp>
    </p:spTree>
    <p:extLst>
      <p:ext uri="{BB962C8B-B14F-4D97-AF65-F5344CB8AC3E}">
        <p14:creationId xmlns:p14="http://schemas.microsoft.com/office/powerpoint/2010/main" val="74605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a:t>混色</a:t>
            </a:r>
            <a:endParaRPr lang="en-US" altLang="ja-JP" sz="2400" dirty="0"/>
          </a:p>
          <a:p>
            <a:pPr lvl="1">
              <a:lnSpc>
                <a:spcPct val="100000"/>
              </a:lnSpc>
              <a:spcBef>
                <a:spcPts val="600"/>
              </a:spcBef>
            </a:pPr>
            <a:r>
              <a:rPr lang="ja-JP" altLang="en-US" sz="2000" dirty="0"/>
              <a:t>複数の色の光を混ぜて別の色の光を作ること</a:t>
            </a:r>
            <a:endParaRPr lang="en-US" altLang="ja-JP" sz="2000" dirty="0"/>
          </a:p>
          <a:p>
            <a:pPr lvl="1">
              <a:lnSpc>
                <a:spcPct val="100000"/>
              </a:lnSpc>
              <a:spcBef>
                <a:spcPts val="600"/>
              </a:spcBef>
            </a:pPr>
            <a:r>
              <a:rPr lang="ja-JP" altLang="en-US" sz="2000" dirty="0"/>
              <a:t>赤・緑・青をうまく混ぜると任意の色を作れる</a:t>
            </a:r>
            <a:endParaRPr lang="en-US" altLang="ja-JP" sz="1400" b="1" dirty="0"/>
          </a:p>
          <a:p>
            <a:pPr>
              <a:lnSpc>
                <a:spcPct val="100000"/>
              </a:lnSpc>
              <a:spcBef>
                <a:spcPts val="600"/>
              </a:spcBef>
            </a:pPr>
            <a:r>
              <a:rPr lang="ja-JP" altLang="en-US" sz="2400" b="1" dirty="0"/>
              <a:t>加法混色</a:t>
            </a:r>
            <a:endParaRPr lang="en-US" altLang="ja-JP" sz="2400" b="1" dirty="0"/>
          </a:p>
          <a:p>
            <a:pPr lvl="1">
              <a:lnSpc>
                <a:spcPct val="100000"/>
              </a:lnSpc>
              <a:spcBef>
                <a:spcPts val="600"/>
              </a:spcBef>
            </a:pPr>
            <a:r>
              <a:rPr lang="ja-JP" altLang="en-US" sz="2000" dirty="0"/>
              <a:t>複数の色の光が同時に目に入射して生じる混色のこと</a:t>
            </a:r>
            <a:endParaRPr lang="en-US" altLang="ja-JP" sz="2000" dirty="0"/>
          </a:p>
          <a:p>
            <a:pPr lvl="1">
              <a:lnSpc>
                <a:spcPct val="100000"/>
              </a:lnSpc>
              <a:spcBef>
                <a:spcPts val="600"/>
              </a:spcBef>
            </a:pPr>
            <a:r>
              <a:rPr lang="ja-JP" altLang="en-US" sz="2000" dirty="0"/>
              <a:t>黒い背景に色を持った光を加えていく</a:t>
            </a:r>
            <a:endParaRPr lang="en-US" altLang="ja-JP" sz="2000" dirty="0"/>
          </a:p>
          <a:p>
            <a:pPr lvl="1">
              <a:lnSpc>
                <a:spcPct val="100000"/>
              </a:lnSpc>
              <a:spcBef>
                <a:spcPts val="600"/>
              </a:spcBef>
            </a:pPr>
            <a:r>
              <a:rPr lang="ja-JP" altLang="en-US" sz="2000" dirty="0"/>
              <a:t>通常，赤・緑・青の</a:t>
            </a:r>
            <a:r>
              <a:rPr lang="en-US" altLang="ja-JP" sz="2000" dirty="0"/>
              <a:t>3</a:t>
            </a:r>
            <a:r>
              <a:rPr lang="ja-JP" altLang="en-US" sz="2000" dirty="0"/>
              <a:t>色の光を利用する</a:t>
            </a:r>
            <a:endParaRPr lang="en-US" altLang="ja-JP" sz="2400" b="1" dirty="0"/>
          </a:p>
          <a:p>
            <a:pPr>
              <a:lnSpc>
                <a:spcPct val="100000"/>
              </a:lnSpc>
              <a:spcBef>
                <a:spcPts val="600"/>
              </a:spcBef>
            </a:pPr>
            <a:r>
              <a:rPr lang="ja-JP" altLang="en-US" sz="2400" b="1" dirty="0"/>
              <a:t>減法混色</a:t>
            </a:r>
            <a:endParaRPr lang="en-US" altLang="ja-JP" sz="2400" b="1" dirty="0"/>
          </a:p>
          <a:p>
            <a:pPr lvl="1">
              <a:lnSpc>
                <a:spcPct val="100000"/>
              </a:lnSpc>
              <a:spcBef>
                <a:spcPts val="600"/>
              </a:spcBef>
            </a:pPr>
            <a:r>
              <a:rPr lang="ja-JP" altLang="en-US" sz="2000" dirty="0"/>
              <a:t>白い紙に複数の塗料を混ぜて色を作る，または，複数重ねた色つきフィルタ越しに白色光を見るような混色</a:t>
            </a:r>
            <a:endParaRPr lang="en-US" altLang="ja-JP" sz="2000" dirty="0"/>
          </a:p>
          <a:p>
            <a:pPr lvl="1">
              <a:lnSpc>
                <a:spcPct val="100000"/>
              </a:lnSpc>
              <a:spcBef>
                <a:spcPts val="600"/>
              </a:spcBef>
            </a:pPr>
            <a:r>
              <a:rPr lang="ja-JP" altLang="en-US" sz="2000" dirty="0"/>
              <a:t>フィルタや塗料は白色光から特定スペクトルを除去する</a:t>
            </a:r>
            <a:endParaRPr lang="en-US" altLang="ja-JP" sz="2000" dirty="0"/>
          </a:p>
          <a:p>
            <a:pPr lvl="1">
              <a:lnSpc>
                <a:spcPct val="100000"/>
              </a:lnSpc>
              <a:spcBef>
                <a:spcPts val="600"/>
              </a:spcBef>
            </a:pPr>
            <a:r>
              <a:rPr lang="ja-JP" altLang="en-US" sz="2000" dirty="0"/>
              <a:t>通常，シアン・マゼンダ・イエローの</a:t>
            </a:r>
            <a:r>
              <a:rPr lang="en-US" altLang="ja-JP" sz="2000" dirty="0"/>
              <a:t>3</a:t>
            </a:r>
            <a:r>
              <a:rPr lang="ja-JP" altLang="en-US" sz="2000" dirty="0"/>
              <a:t>色を利用する</a:t>
            </a:r>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3</a:t>
            </a:r>
            <a:r>
              <a:rPr lang="ja-JP" altLang="en-US" sz="1600" dirty="0">
                <a:sym typeface="Wingdings" panose="05000000000000000000" pitchFamily="2" charset="2"/>
              </a:rPr>
              <a:t>色の混合で任意の色ができるのって実は結構不思議では？音は混ぜられる？</a:t>
            </a:r>
            <a:endParaRPr lang="en-US" altLang="ja-JP" sz="1600" dirty="0"/>
          </a:p>
          <a:p>
            <a:pPr marL="0" indent="0">
              <a:lnSpc>
                <a:spcPct val="100000"/>
              </a:lnSpc>
              <a:spcBef>
                <a:spcPts val="600"/>
              </a:spcBef>
              <a:buNone/>
            </a:pPr>
            <a:endParaRPr lang="en-US" altLang="ja-JP" sz="2400" b="1" dirty="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a:t>By Quark67</a:t>
            </a:r>
            <a:r>
              <a:rPr lang="ja-JP" altLang="en-US" sz="1400" dirty="0"/>
              <a:t> </a:t>
            </a:r>
            <a:r>
              <a:rPr lang="en-US" altLang="ja-JP" sz="1400" dirty="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a:t>By Quark67</a:t>
            </a:r>
            <a:r>
              <a:rPr lang="ja-JP" altLang="en-US" sz="1400" dirty="0"/>
              <a:t> </a:t>
            </a:r>
            <a:r>
              <a:rPr lang="en-US" altLang="ja-JP" sz="1400" dirty="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a:t>マゼンダ</a:t>
              </a:r>
              <a:endParaRPr lang="en-US" altLang="ja-JP" sz="1400" dirty="0"/>
            </a:p>
            <a:p>
              <a:r>
                <a:rPr lang="ja-JP" altLang="en-US" sz="1400" dirty="0"/>
                <a:t>（</a:t>
              </a:r>
              <a:r>
                <a:rPr lang="en-US" altLang="ja-JP" sz="1400" dirty="0"/>
                <a:t>G</a:t>
              </a:r>
              <a:r>
                <a:rPr lang="ja-JP" altLang="en-US" sz="1400" dirty="0"/>
                <a:t>を吸収）</a:t>
              </a:r>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a:t>イエロー</a:t>
              </a:r>
              <a:endParaRPr lang="en-US" altLang="ja-JP" sz="1400" dirty="0"/>
            </a:p>
            <a:p>
              <a:r>
                <a:rPr lang="ja-JP" altLang="en-US" sz="1400" dirty="0"/>
                <a:t>（</a:t>
              </a:r>
              <a:r>
                <a:rPr lang="en-US" altLang="ja-JP" sz="1400" dirty="0"/>
                <a:t>B</a:t>
              </a:r>
              <a:r>
                <a:rPr lang="ja-JP" altLang="en-US" sz="1400" dirty="0"/>
                <a:t>を吸収）</a:t>
              </a:r>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a:t>シアン</a:t>
              </a:r>
              <a:endParaRPr lang="en-US" altLang="ja-JP" sz="1400" dirty="0"/>
            </a:p>
            <a:p>
              <a:r>
                <a:rPr lang="ja-JP" altLang="en-US" sz="1400" dirty="0"/>
                <a:t>（</a:t>
              </a:r>
              <a:r>
                <a:rPr lang="en-US" altLang="ja-JP" sz="1400" dirty="0"/>
                <a:t>R</a:t>
              </a:r>
              <a:r>
                <a:rPr lang="ja-JP" altLang="en-US" sz="1400" dirty="0"/>
                <a:t>吸収）</a:t>
              </a:r>
            </a:p>
          </p:txBody>
        </p:sp>
      </p:grpSp>
    </p:spTree>
    <p:extLst>
      <p:ext uri="{BB962C8B-B14F-4D97-AF65-F5344CB8AC3E}">
        <p14:creationId xmlns:p14="http://schemas.microsoft.com/office/powerpoint/2010/main" val="42485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8432" y="199756"/>
            <a:ext cx="11228804" cy="733270"/>
          </a:xfrm>
        </p:spPr>
        <p:txBody>
          <a:bodyPr/>
          <a:lstStyle/>
          <a:p>
            <a:r>
              <a:rPr kumimoji="1" lang="ja-JP" altLang="en-US" dirty="0">
                <a:latin typeface="游ゴシック" panose="020B0400000000000000" pitchFamily="50" charset="-128"/>
                <a:ea typeface="游ゴシック" panose="020B0400000000000000" pitchFamily="50" charset="-128"/>
              </a:rPr>
              <a:t>カメラとは</a:t>
            </a:r>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a:latin typeface="游ゴシック" panose="020B0400000000000000" pitchFamily="50" charset="-128"/>
                <a:ea typeface="游ゴシック" panose="020B0400000000000000" pitchFamily="50" charset="-128"/>
              </a:rPr>
              <a:t>フィルムカメラ</a:t>
            </a:r>
            <a:endParaRPr lang="en-US" altLang="ja-JP"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集めた光をフィルム上に記録</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現像</a:t>
            </a:r>
            <a:r>
              <a:rPr lang="en-US" altLang="ja-JP" sz="2000" dirty="0">
                <a:latin typeface="游ゴシック" panose="020B0400000000000000" pitchFamily="50" charset="-128"/>
                <a:ea typeface="游ゴシック" panose="020B0400000000000000" pitchFamily="50" charset="-128"/>
              </a:rPr>
              <a:t> : </a:t>
            </a:r>
            <a:r>
              <a:rPr kumimoji="1" lang="ja-JP" altLang="en-US" sz="2000" dirty="0">
                <a:latin typeface="游ゴシック" panose="020B0400000000000000" pitchFamily="50" charset="-128"/>
                <a:ea typeface="游ゴシック" panose="020B0400000000000000" pitchFamily="50" charset="-128"/>
              </a:rPr>
              <a:t>フィルムに化学処理を施し</a:t>
            </a:r>
            <a:r>
              <a:rPr lang="ja-JP" altLang="en-US" sz="2000" dirty="0">
                <a:latin typeface="游ゴシック" panose="020B0400000000000000" pitchFamily="50" charset="-128"/>
                <a:ea typeface="游ゴシック" panose="020B0400000000000000" pitchFamily="50" charset="-128"/>
              </a:rPr>
              <a:t>ネガに</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r>
              <a:rPr kumimoji="1" lang="ja-JP" altLang="en-US" sz="2000" dirty="0">
                <a:latin typeface="游ゴシック" panose="020B0400000000000000" pitchFamily="50" charset="-128"/>
                <a:ea typeface="游ゴシック" panose="020B0400000000000000" pitchFamily="50" charset="-128"/>
              </a:rPr>
              <a:t>プリント：銀塩プリント</a:t>
            </a:r>
            <a:r>
              <a:rPr kumimoji="1" lang="en-US" altLang="ja-JP" sz="2000" dirty="0">
                <a:latin typeface="游ゴシック" panose="020B0400000000000000" pitchFamily="50" charset="-128"/>
                <a:ea typeface="游ゴシック" panose="020B0400000000000000" pitchFamily="50" charset="-128"/>
              </a:rPr>
              <a:t>/</a:t>
            </a:r>
            <a:r>
              <a:rPr kumimoji="1" lang="ja-JP" altLang="en-US" sz="2000" dirty="0">
                <a:latin typeface="游ゴシック" panose="020B0400000000000000" pitchFamily="50" charset="-128"/>
                <a:ea typeface="游ゴシック" panose="020B0400000000000000" pitchFamily="50" charset="-128"/>
              </a:rPr>
              <a:t>印刷</a:t>
            </a:r>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游ゴシック" panose="020B0400000000000000" pitchFamily="50" charset="-128"/>
                <a:ea typeface="游ゴシック" panose="020B0400000000000000" pitchFamily="50" charset="-128"/>
              </a:rPr>
              <a:t>デジタルカメラ</a:t>
            </a:r>
            <a:endParaRPr lang="en-US" altLang="ja-JP" dirty="0">
              <a:latin typeface="游ゴシック" panose="020B0400000000000000" pitchFamily="50" charset="-128"/>
              <a:ea typeface="游ゴシック" panose="020B0400000000000000" pitchFamily="50" charset="-128"/>
            </a:endParaRPr>
          </a:p>
          <a:p>
            <a:pPr marL="0" indent="0">
              <a:buNone/>
            </a:pPr>
            <a:r>
              <a:rPr lang="ja-JP" altLang="en-US" sz="1800" dirty="0">
                <a:latin typeface="游ゴシック" panose="020B0400000000000000" pitchFamily="50" charset="-128"/>
                <a:ea typeface="游ゴシック" panose="020B0400000000000000" pitchFamily="50" charset="-128"/>
              </a:rPr>
              <a:t>集めた光を撮影素子</a:t>
            </a:r>
            <a:r>
              <a:rPr lang="en-US" altLang="ja-JP" sz="1800" dirty="0">
                <a:latin typeface="游ゴシック" panose="020B0400000000000000" pitchFamily="50" charset="-128"/>
                <a:ea typeface="游ゴシック" panose="020B0400000000000000" pitchFamily="50" charset="-128"/>
              </a:rPr>
              <a:t>(CCD</a:t>
            </a:r>
            <a:r>
              <a:rPr lang="ja-JP" altLang="en-US" sz="1800" dirty="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CMOS)</a:t>
            </a:r>
            <a:r>
              <a:rPr lang="ja-JP" altLang="en-US" sz="1800" dirty="0">
                <a:latin typeface="游ゴシック" panose="020B0400000000000000" pitchFamily="50" charset="-128"/>
                <a:ea typeface="游ゴシック" panose="020B0400000000000000" pitchFamily="50" charset="-128"/>
              </a:rPr>
              <a:t>により電気的に記憶</a:t>
            </a:r>
            <a:endParaRPr lang="en-US" altLang="ja-JP" sz="1800" dirty="0">
              <a:latin typeface="游ゴシック" panose="020B0400000000000000" pitchFamily="50" charset="-128"/>
              <a:ea typeface="游ゴシック" panose="020B0400000000000000" pitchFamily="50" charset="-128"/>
            </a:endParaRPr>
          </a:p>
          <a:p>
            <a:pPr marL="0" indent="0">
              <a:buNone/>
            </a:pPr>
            <a:r>
              <a:rPr lang="ja-JP" altLang="en-US" sz="1800" dirty="0">
                <a:latin typeface="游ゴシック" panose="020B0400000000000000" pitchFamily="50" charset="-128"/>
                <a:ea typeface="游ゴシック" panose="020B0400000000000000" pitchFamily="50" charset="-128"/>
              </a:rPr>
              <a:t>センサ上にフォトダイオードが配列されておりこの数が解像度を決める</a:t>
            </a:r>
            <a:endParaRPr lang="en-US" altLang="ja-JP" sz="1800" dirty="0">
              <a:latin typeface="游ゴシック" panose="020B0400000000000000" pitchFamily="50" charset="-128"/>
              <a:ea typeface="游ゴシック" panose="020B0400000000000000" pitchFamily="50" charset="-128"/>
            </a:endParaRPr>
          </a:p>
          <a:p>
            <a:pPr marL="457200" lvl="1" indent="0">
              <a:buNone/>
            </a:pPr>
            <a:endParaRPr lang="en-US" altLang="ja-JP" sz="18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游ゴシック" panose="020B0400000000000000" pitchFamily="50" charset="-128"/>
                <a:ea typeface="游ゴシック" panose="020B0400000000000000" pitchFamily="50" charset="-128"/>
              </a:rPr>
              <a:t>光を計測・記録する装置</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一般に，外部からの光を集めるレンズ、と、光の強度を記録する装置（フィルム</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撮影素子）から構成される</a:t>
            </a: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693092" cy="523220"/>
          </a:xfrm>
          <a:prstGeom prst="rect">
            <a:avLst/>
          </a:prstGeom>
        </p:spPr>
        <p:txBody>
          <a:bodyPr wrap="none">
            <a:spAutoFit/>
          </a:bodyPr>
          <a:lstStyle/>
          <a:p>
            <a:r>
              <a:rPr lang="en-US" altLang="ja-JP" sz="1400" dirty="0">
                <a:latin typeface="游ゴシック" panose="020B0400000000000000" pitchFamily="50" charset="-128"/>
                <a:ea typeface="游ゴシック" panose="020B0400000000000000" pitchFamily="50" charset="-128"/>
              </a:rPr>
              <a:t>© FUJIFILM, 2017</a:t>
            </a:r>
          </a:p>
          <a:p>
            <a:r>
              <a:rPr lang="en-US" altLang="ja-JP" sz="1400" dirty="0">
                <a:latin typeface="游ゴシック" panose="020B0400000000000000" pitchFamily="50" charset="-128"/>
                <a:ea typeface="游ゴシック" panose="020B0400000000000000" pitchFamily="50" charset="-128"/>
              </a:rPr>
              <a:t>http://fujifilm.jp/</a:t>
            </a:r>
            <a:endParaRPr lang="ja-JP" altLang="en-US" sz="1400" dirty="0">
              <a:latin typeface="游ゴシック" panose="020B0400000000000000" pitchFamily="50" charset="-128"/>
              <a:ea typeface="游ゴシック" panose="020B0400000000000000" pitchFamily="50" charset="-128"/>
            </a:endParaRP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861407" cy="523220"/>
          </a:xfrm>
          <a:prstGeom prst="rect">
            <a:avLst/>
          </a:prstGeom>
        </p:spPr>
        <p:txBody>
          <a:bodyPr wrap="none">
            <a:spAutoFit/>
          </a:bodyPr>
          <a:lstStyle/>
          <a:p>
            <a:r>
              <a:rPr lang="en-US" altLang="ja-JP" sz="1400" dirty="0">
                <a:latin typeface="游ゴシック" panose="020B0400000000000000" pitchFamily="50" charset="-128"/>
                <a:ea typeface="游ゴシック" panose="020B0400000000000000" pitchFamily="50" charset="-128"/>
              </a:rPr>
              <a:t>CC0</a:t>
            </a:r>
          </a:p>
          <a:p>
            <a:r>
              <a:rPr lang="en-US" altLang="ja-JP" sz="1400" dirty="0">
                <a:latin typeface="游ゴシック" panose="020B0400000000000000" pitchFamily="50" charset="-128"/>
                <a:ea typeface="游ゴシック" panose="020B0400000000000000" pitchFamily="50" charset="-128"/>
              </a:rPr>
              <a:t>https://pixabay.com</a:t>
            </a:r>
            <a:endParaRPr lang="ja-JP" altLang="en-US" sz="1400" dirty="0">
              <a:latin typeface="游ゴシック" panose="020B0400000000000000" pitchFamily="50" charset="-128"/>
              <a:ea typeface="游ゴシック" panose="020B0400000000000000" pitchFamily="50" charset="-128"/>
            </a:endParaRPr>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687038" y="6119336"/>
            <a:ext cx="2461418" cy="738664"/>
          </a:xfrm>
          <a:prstGeom prst="rect">
            <a:avLst/>
          </a:prstGeom>
        </p:spPr>
        <p:txBody>
          <a:bodyPr wrap="square">
            <a:spAutoFit/>
          </a:bodyPr>
          <a:lstStyle/>
          <a:p>
            <a:r>
              <a:rPr lang="en-US" altLang="ja-JP" sz="1400" dirty="0">
                <a:latin typeface="游ゴシック" panose="020B0400000000000000" pitchFamily="50" charset="-128"/>
                <a:ea typeface="游ゴシック" panose="020B0400000000000000" pitchFamily="50" charset="-128"/>
              </a:rPr>
              <a:t>CMOS</a:t>
            </a:r>
            <a:r>
              <a:rPr lang="ja-JP" altLang="en-US" sz="140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Image Sensor</a:t>
            </a:r>
          </a:p>
          <a:p>
            <a:r>
              <a:rPr lang="en-US" altLang="ja-JP" sz="1400" dirty="0">
                <a:latin typeface="游ゴシック" panose="020B0400000000000000" pitchFamily="50" charset="-128"/>
                <a:ea typeface="游ゴシック" panose="020B0400000000000000" pitchFamily="50" charset="-128"/>
              </a:rPr>
              <a:t>By Filya1 [CC-BY-SA 3.0] </a:t>
            </a:r>
          </a:p>
          <a:p>
            <a:r>
              <a:rPr lang="en-US" altLang="ja-JP" sz="1400" dirty="0">
                <a:latin typeface="游ゴシック" panose="020B0400000000000000" pitchFamily="50" charset="-128"/>
                <a:ea typeface="游ゴシック" panose="020B0400000000000000" pitchFamily="50" charset="-128"/>
              </a:rPr>
              <a:t>from </a:t>
            </a:r>
            <a:r>
              <a:rPr lang="en-US" altLang="ja-JP" sz="1400" dirty="0" err="1">
                <a:latin typeface="游ゴシック" panose="020B0400000000000000" pitchFamily="50" charset="-128"/>
                <a:ea typeface="游ゴシック" panose="020B0400000000000000" pitchFamily="50" charset="-128"/>
              </a:rPr>
              <a:t>wikipedia</a:t>
            </a:r>
            <a:endParaRPr lang="en-US" altLang="ja-JP" sz="1400" dirty="0">
              <a:latin typeface="游ゴシック" panose="020B0400000000000000" pitchFamily="50" charset="-128"/>
              <a:ea typeface="游ゴシック" panose="020B0400000000000000" pitchFamily="50" charset="-128"/>
            </a:endParaRPr>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630990" y="6119336"/>
            <a:ext cx="2768804" cy="307777"/>
          </a:xfrm>
          <a:prstGeom prst="rect">
            <a:avLst/>
          </a:prstGeom>
        </p:spPr>
        <p:txBody>
          <a:bodyPr wrap="square">
            <a:spAutoFit/>
          </a:bodyPr>
          <a:lstStyle/>
          <a:p>
            <a:r>
              <a:rPr lang="en-US" altLang="ja-JP" sz="1400" dirty="0">
                <a:latin typeface="游ゴシック" panose="020B0400000000000000" pitchFamily="50" charset="-128"/>
                <a:ea typeface="游ゴシック" panose="020B0400000000000000" pitchFamily="50" charset="-128"/>
              </a:rPr>
              <a:t>Nikon D7000 </a:t>
            </a:r>
            <a:r>
              <a:rPr lang="ja-JP" altLang="en-US" sz="1400" dirty="0">
                <a:latin typeface="游ゴシック" panose="020B0400000000000000" pitchFamily="50" charset="-128"/>
                <a:ea typeface="游ゴシック" panose="020B0400000000000000" pitchFamily="50" charset="-128"/>
              </a:rPr>
              <a:t>とズームレンズ</a:t>
            </a:r>
            <a:endParaRPr lang="en-US" altLang="ja-JP"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1352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等色（色合わせ</a:t>
            </a:r>
            <a:r>
              <a:rPr lang="en-US" altLang="ja-JP" dirty="0"/>
              <a:t>: color matching</a:t>
            </a:r>
            <a:r>
              <a:rPr lang="ja-JP" altLang="en-US" dirty="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a:t>試料</a:t>
                </a:r>
                <a:r>
                  <a:rPr kumimoji="1" lang="ja-JP" altLang="en-US" sz="2400" dirty="0"/>
                  <a:t>光</a:t>
                </a:r>
                <a:r>
                  <a:rPr kumimoji="1" lang="en-US" altLang="ja-JP" sz="2400" dirty="0"/>
                  <a:t>[F]</a:t>
                </a:r>
                <a:r>
                  <a:rPr kumimoji="1" lang="ja-JP" altLang="en-US" sz="2400" dirty="0"/>
                  <a:t>と見た目の色が一致するよ</a:t>
                </a:r>
                <a:r>
                  <a:rPr lang="ja-JP" altLang="en-US" sz="2400" dirty="0"/>
                  <a:t>う</a:t>
                </a:r>
                <a:r>
                  <a:rPr kumimoji="1" lang="ja-JP" altLang="en-US" sz="2400" dirty="0"/>
                  <a:t>，赤色</a:t>
                </a:r>
                <a:r>
                  <a:rPr kumimoji="1" lang="en-US" altLang="ja-JP" sz="2400" dirty="0"/>
                  <a:t>[R], </a:t>
                </a:r>
                <a:r>
                  <a:rPr kumimoji="1" lang="ja-JP" altLang="en-US" sz="2400" dirty="0"/>
                  <a:t>緑</a:t>
                </a:r>
                <a:r>
                  <a:rPr lang="ja-JP" altLang="en-US" sz="2400" dirty="0"/>
                  <a:t>色</a:t>
                </a:r>
                <a:r>
                  <a:rPr kumimoji="1" lang="en-US" altLang="ja-JP" sz="2400" dirty="0"/>
                  <a:t>[G], </a:t>
                </a:r>
                <a:r>
                  <a:rPr kumimoji="1" lang="ja-JP" altLang="en-US" sz="2400" dirty="0"/>
                  <a:t>青</a:t>
                </a:r>
                <a:r>
                  <a:rPr lang="ja-JP" altLang="en-US" sz="2400" dirty="0"/>
                  <a:t>色</a:t>
                </a:r>
                <a:r>
                  <a:rPr kumimoji="1" lang="en-US" altLang="ja-JP" sz="2400" dirty="0"/>
                  <a:t>[B]</a:t>
                </a:r>
                <a:r>
                  <a:rPr lang="ja-JP" altLang="en-US" sz="2400" dirty="0"/>
                  <a:t>の</a:t>
                </a:r>
                <a:r>
                  <a:rPr kumimoji="1" lang="ja-JP" altLang="en-US" sz="2400" dirty="0"/>
                  <a:t>混合割合を調整する手法</a:t>
                </a:r>
                <a:endParaRPr kumimoji="1" lang="en-US" altLang="ja-JP" sz="2400" dirty="0"/>
              </a:p>
              <a:p>
                <a:pPr>
                  <a:lnSpc>
                    <a:spcPct val="100000"/>
                  </a:lnSpc>
                  <a:spcBef>
                    <a:spcPts val="600"/>
                  </a:spcBef>
                  <a:spcAft>
                    <a:spcPts val="1200"/>
                  </a:spcAft>
                </a:pPr>
                <a:r>
                  <a:rPr lang="en-US" altLang="ja-JP" sz="2400" dirty="0"/>
                  <a:t>[R][G][B]</a:t>
                </a:r>
                <a:r>
                  <a:rPr lang="ja-JP" altLang="en-US" sz="2400" dirty="0"/>
                  <a:t>それぞれを</a:t>
                </a:r>
                <a:r>
                  <a:rPr lang="en-US" altLang="ja-JP" sz="2400" dirty="0" err="1"/>
                  <a:t>r,g,b</a:t>
                </a:r>
                <a:r>
                  <a:rPr lang="ja-JP" altLang="en-US" sz="2400" dirty="0" err="1"/>
                  <a:t>だけ混</a:t>
                </a:r>
                <a:r>
                  <a:rPr lang="ja-JP" altLang="en-US" sz="2400" dirty="0"/>
                  <a:t>合して，試料光</a:t>
                </a:r>
                <a:r>
                  <a:rPr lang="en-US" altLang="ja-JP" sz="2400" dirty="0"/>
                  <a:t>[F]</a:t>
                </a:r>
                <a:r>
                  <a:rPr lang="ja-JP" altLang="en-US" sz="2400" dirty="0"/>
                  <a:t>と同じ見た目が得られたとき</a:t>
                </a:r>
                <a:endParaRPr lang="en-US" altLang="ja-JP" sz="2400" dirty="0"/>
              </a:p>
              <a:p>
                <a:pPr marL="0" indent="0">
                  <a:lnSpc>
                    <a:spcPct val="100000"/>
                  </a:lnSpc>
                  <a:spcBef>
                    <a:spcPts val="600"/>
                  </a:spcBef>
                  <a:spcAft>
                    <a:spcPts val="1200"/>
                  </a:spcAft>
                  <a:buNone/>
                </a:pPr>
                <a:r>
                  <a:rPr lang="ja-JP" altLang="en-US" sz="2400" dirty="0"/>
                  <a:t>　　　　</a:t>
                </a:r>
                <a:r>
                  <a:rPr lang="en-US" altLang="ja-JP" sz="2400" dirty="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a:t> r[R] + g[G] + b[B] </a:t>
                </a:r>
                <a:endParaRPr lang="en-US" altLang="ja-JP" sz="1800" dirty="0"/>
              </a:p>
              <a:p>
                <a:pPr marL="0" indent="0">
                  <a:lnSpc>
                    <a:spcPct val="100000"/>
                  </a:lnSpc>
                  <a:spcBef>
                    <a:spcPts val="600"/>
                  </a:spcBef>
                  <a:spcAft>
                    <a:spcPts val="1200"/>
                  </a:spcAft>
                  <a:buNone/>
                </a:pPr>
                <a:r>
                  <a:rPr lang="ja-JP" altLang="en-US" sz="1800" dirty="0"/>
                  <a:t>　</a:t>
                </a:r>
                <a:r>
                  <a:rPr lang="ja-JP" altLang="en-US" sz="2400" dirty="0"/>
                  <a:t>と表記する</a:t>
                </a:r>
                <a:endParaRPr lang="en-US" altLang="ja-JP" sz="1800" dirty="0"/>
              </a:p>
              <a:p>
                <a:pPr marL="0" indent="0">
                  <a:lnSpc>
                    <a:spcPct val="100000"/>
                  </a:lnSpc>
                  <a:spcBef>
                    <a:spcPts val="600"/>
                  </a:spcBef>
                  <a:spcAft>
                    <a:spcPts val="1200"/>
                  </a:spcAft>
                  <a:buNone/>
                </a:pPr>
                <a:r>
                  <a:rPr lang="en-US" altLang="ja-JP" sz="1800" dirty="0"/>
                  <a:t>※</a:t>
                </a:r>
                <a:r>
                  <a:rPr lang="ja-JP" altLang="en-US" sz="1800" dirty="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a:t>※</a:t>
                </a:r>
                <a:r>
                  <a:rPr lang="ja-JP" altLang="en-US" sz="1800" dirty="0"/>
                  <a:t>等号の左辺の色と右辺の色に含まれるスペクトル分布が同じという意味ではない</a:t>
                </a:r>
                <a:endParaRPr lang="en-US" altLang="ja-JP"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p>
        </p:txBody>
      </p:sp>
    </p:spTree>
    <p:extLst>
      <p:ext uri="{BB962C8B-B14F-4D97-AF65-F5344CB8AC3E}">
        <p14:creationId xmlns:p14="http://schemas.microsoft.com/office/powerpoint/2010/main" val="375135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a:t>CIE RGB</a:t>
            </a:r>
            <a:r>
              <a:rPr lang="ja-JP" altLang="en-US" sz="4000" dirty="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a:t>原刺激として以下の単色光を用意</a:t>
                </a:r>
                <a:endParaRPr lang="en-US" altLang="ja-JP" sz="2400" dirty="0"/>
              </a:p>
              <a:p>
                <a:pPr lvl="1">
                  <a:lnSpc>
                    <a:spcPct val="100000"/>
                  </a:lnSpc>
                  <a:spcBef>
                    <a:spcPts val="600"/>
                  </a:spcBef>
                </a:pPr>
                <a:r>
                  <a:rPr lang="en-US" altLang="ja-JP" sz="2000" dirty="0"/>
                  <a:t>[R] : 700nm, </a:t>
                </a:r>
              </a:p>
              <a:p>
                <a:pPr lvl="1">
                  <a:lnSpc>
                    <a:spcPct val="100000"/>
                  </a:lnSpc>
                  <a:spcBef>
                    <a:spcPts val="600"/>
                  </a:spcBef>
                </a:pPr>
                <a:r>
                  <a:rPr lang="en-US" altLang="ja-JP" sz="2000" dirty="0"/>
                  <a:t>[G] : 546.1nm,</a:t>
                </a:r>
              </a:p>
              <a:p>
                <a:pPr lvl="1">
                  <a:lnSpc>
                    <a:spcPct val="100000"/>
                  </a:lnSpc>
                  <a:spcBef>
                    <a:spcPts val="600"/>
                  </a:spcBef>
                </a:pPr>
                <a:r>
                  <a:rPr lang="en-US" altLang="ja-JP" sz="2000" dirty="0"/>
                  <a:t>[B] : 435.8nm</a:t>
                </a:r>
                <a:endParaRPr lang="en-US" altLang="ja-JP" sz="1800" dirty="0"/>
              </a:p>
              <a:p>
                <a:pPr lvl="1">
                  <a:lnSpc>
                    <a:spcPct val="100000"/>
                  </a:lnSpc>
                  <a:spcBef>
                    <a:spcPts val="600"/>
                  </a:spcBef>
                </a:pPr>
                <a:r>
                  <a:rPr lang="en-US" altLang="ja-JP" sz="2000" dirty="0"/>
                  <a:t>[R]:[G]:[B] = 1.0 : 4.5907 : 0.0607 </a:t>
                </a:r>
                <a:r>
                  <a:rPr lang="ja-JP" altLang="en-US" sz="2000" dirty="0" err="1"/>
                  <a:t>で混</a:t>
                </a:r>
                <a:r>
                  <a:rPr lang="ja-JP" altLang="en-US" sz="2000" dirty="0"/>
                  <a:t>色すると白色に（測光量単位）</a:t>
                </a:r>
                <a:r>
                  <a:rPr lang="en-US" altLang="ja-JP" dirty="0"/>
                  <a:t> </a:t>
                </a:r>
              </a:p>
              <a:p>
                <a:pPr marL="3657600" lvl="8" indent="0">
                  <a:lnSpc>
                    <a:spcPct val="100000"/>
                  </a:lnSpc>
                  <a:spcBef>
                    <a:spcPts val="600"/>
                  </a:spcBef>
                  <a:buNone/>
                </a:pPr>
                <a:endParaRPr lang="en-US" altLang="ja-JP" sz="300" dirty="0"/>
              </a:p>
              <a:p>
                <a:pPr>
                  <a:lnSpc>
                    <a:spcPct val="100000"/>
                  </a:lnSpc>
                  <a:spcBef>
                    <a:spcPts val="600"/>
                  </a:spcBef>
                </a:pPr>
                <a:r>
                  <a:rPr lang="ja-JP" altLang="en-US" sz="2400" dirty="0"/>
                  <a:t>等色実験</a:t>
                </a:r>
                <a:r>
                  <a:rPr lang="en-US" altLang="ja-JP" sz="2400" dirty="0"/>
                  <a:t>: </a:t>
                </a:r>
                <a:r>
                  <a:rPr lang="ja-JP" altLang="en-US" sz="2400" dirty="0"/>
                  <a:t>様々な波長の単色光に対し等色となる原刺激の光量を測定する</a:t>
                </a:r>
                <a:endParaRPr lang="en-US" altLang="ja-JP" dirty="0"/>
              </a:p>
              <a:p>
                <a:pPr marL="0" indent="0">
                  <a:lnSpc>
                    <a:spcPct val="100000"/>
                  </a:lnSpc>
                  <a:spcBef>
                    <a:spcPts val="600"/>
                  </a:spcBef>
                  <a:buNone/>
                </a:pPr>
                <a:r>
                  <a:rPr lang="en-US" altLang="ja-JP" sz="2400" dirty="0"/>
                  <a:t> </a:t>
                </a:r>
                <a:r>
                  <a:rPr lang="en-US" altLang="ja-JP" sz="2400" dirty="0">
                    <a:sym typeface="Wingdings" panose="05000000000000000000" pitchFamily="2" charset="2"/>
                  </a:rPr>
                  <a:t> </a:t>
                </a:r>
                <a:r>
                  <a:rPr lang="ja-JP" altLang="en-US" sz="2400" dirty="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a:t>が得られる</a:t>
                </a:r>
                <a:endParaRPr lang="en-US" altLang="ja-JP" sz="2400" dirty="0"/>
              </a:p>
              <a:p>
                <a:pPr marL="0" indent="0">
                  <a:lnSpc>
                    <a:spcPct val="100000"/>
                  </a:lnSpc>
                  <a:spcBef>
                    <a:spcPts val="600"/>
                  </a:spcBef>
                  <a:buNone/>
                </a:pPr>
                <a:endParaRPr lang="en-US" altLang="ja-JP" sz="1100" dirty="0"/>
              </a:p>
              <a:p>
                <a:pPr>
                  <a:lnSpc>
                    <a:spcPct val="100000"/>
                  </a:lnSpc>
                  <a:spcBef>
                    <a:spcPts val="600"/>
                  </a:spcBef>
                </a:pPr>
                <a:r>
                  <a:rPr lang="en-US" altLang="ja-JP" sz="2000" dirty="0"/>
                  <a:t>CIE</a:t>
                </a:r>
                <a:r>
                  <a:rPr lang="ja-JP" altLang="en-US" sz="2000" dirty="0"/>
                  <a:t> </a:t>
                </a:r>
                <a:r>
                  <a:rPr lang="en-US" altLang="ja-JP" sz="2000" dirty="0"/>
                  <a:t>: </a:t>
                </a:r>
                <a:r>
                  <a:rPr lang="ja-JP" altLang="en-US" sz="2000" dirty="0"/>
                  <a:t>国際照明委員会 は</a:t>
                </a:r>
                <a:r>
                  <a:rPr lang="en-US" altLang="ja-JP" sz="2000" dirty="0"/>
                  <a:t>1931</a:t>
                </a:r>
                <a:r>
                  <a:rPr lang="ja-JP" altLang="en-US" sz="2000" dirty="0"/>
                  <a:t>年に</a:t>
                </a:r>
                <a:r>
                  <a:rPr lang="en-US" altLang="ja-JP" sz="2000" dirty="0"/>
                  <a:t>Guild</a:t>
                </a:r>
                <a:r>
                  <a:rPr lang="ja-JP" altLang="en-US" sz="2000" dirty="0"/>
                  <a:t>のデータ（観測者</a:t>
                </a:r>
                <a:r>
                  <a:rPr lang="en-US" altLang="ja-JP" sz="2000" dirty="0"/>
                  <a:t>7</a:t>
                </a:r>
                <a:r>
                  <a:rPr lang="ja-JP" altLang="en-US" sz="2000" dirty="0"/>
                  <a:t>人）と</a:t>
                </a:r>
                <a:r>
                  <a:rPr lang="en-US" altLang="ja-JP" sz="2000" dirty="0"/>
                  <a:t>Wright</a:t>
                </a:r>
                <a:r>
                  <a:rPr lang="ja-JP" altLang="en-US" sz="2000" dirty="0"/>
                  <a:t>のデータ（観測者</a:t>
                </a:r>
                <a:r>
                  <a:rPr lang="en-US" altLang="ja-JP" sz="2000" dirty="0"/>
                  <a:t>10</a:t>
                </a:r>
                <a:r>
                  <a:rPr lang="ja-JP" altLang="en-US" sz="2000" dirty="0"/>
                  <a:t>人）の平均を取って等色関数を採用</a:t>
                </a:r>
                <a:endParaRPr lang="en-US" altLang="ja-JP" sz="2000" dirty="0"/>
              </a:p>
              <a:p>
                <a:pPr>
                  <a:lnSpc>
                    <a:spcPct val="100000"/>
                  </a:lnSpc>
                  <a:spcBef>
                    <a:spcPts val="600"/>
                  </a:spcBef>
                </a:pPr>
                <a:endParaRPr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a:t>CIE RGB</a:t>
            </a:r>
            <a:r>
              <a:rPr lang="ja-JP" altLang="en-US" sz="4000" dirty="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a:t>値がある</a:t>
                </a:r>
                <a:r>
                  <a:rPr lang="en-US" altLang="ja-JP" sz="2400" dirty="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は正しくなく，どう混ぜても色合せできない単色光があった</a:t>
                </a:r>
                <a:endParaRPr lang="en-US" altLang="ja-JP" sz="2400" dirty="0">
                  <a:sym typeface="Wingdings" panose="05000000000000000000" pitchFamily="2" charset="2"/>
                </a:endParaRPr>
              </a:p>
              <a:p>
                <a:pPr>
                  <a:lnSpc>
                    <a:spcPct val="100000"/>
                  </a:lnSpc>
                  <a:spcBef>
                    <a:spcPts val="600"/>
                  </a:spcBef>
                  <a:spcAft>
                    <a:spcPts val="600"/>
                  </a:spcAft>
                </a:pPr>
                <a:r>
                  <a:rPr lang="ja-JP" altLang="en-US" sz="2400" dirty="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19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a:t>CIE RGB</a:t>
            </a:r>
            <a:r>
              <a:rPr lang="ja-JP" altLang="en-US" sz="4000" dirty="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a:t>があると</a:t>
                </a:r>
                <a:r>
                  <a:rPr lang="en-US" altLang="ja-JP" sz="2400" dirty="0"/>
                  <a:t>…</a:t>
                </a:r>
              </a:p>
              <a:p>
                <a:pPr marL="0" indent="0">
                  <a:lnSpc>
                    <a:spcPct val="100000"/>
                  </a:lnSpc>
                  <a:spcBef>
                    <a:spcPts val="600"/>
                  </a:spcBef>
                  <a:spcAft>
                    <a:spcPts val="600"/>
                  </a:spcAft>
                  <a:buNone/>
                </a:pPr>
                <a:r>
                  <a:rPr lang="en-US" altLang="ja-JP" sz="2400" dirty="0">
                    <a:sym typeface="Wingdings" panose="05000000000000000000" pitchFamily="2" charset="2"/>
                  </a:rPr>
                  <a:t> </a:t>
                </a:r>
                <a:r>
                  <a:rPr lang="ja-JP" altLang="en-US" sz="2400" dirty="0">
                    <a:sym typeface="Wingdings" panose="05000000000000000000" pitchFamily="2" charset="2"/>
                  </a:rPr>
                  <a:t>任意の“単色光”を再現する原刺激の混合割合が分かる</a:t>
                </a:r>
                <a:endParaRPr lang="en-US" altLang="ja-JP" sz="2400" dirty="0">
                  <a:sym typeface="Wingdings" panose="05000000000000000000" pitchFamily="2" charset="2"/>
                </a:endParaRPr>
              </a:p>
              <a:p>
                <a:pPr marL="0" indent="0">
                  <a:lnSpc>
                    <a:spcPct val="100000"/>
                  </a:lnSpc>
                  <a:spcBef>
                    <a:spcPts val="600"/>
                  </a:spcBef>
                  <a:spcAft>
                    <a:spcPts val="600"/>
                  </a:spcAft>
                  <a:buNone/>
                </a:pPr>
                <a:r>
                  <a:rPr lang="en-US" altLang="ja-JP" sz="2400" dirty="0">
                    <a:sym typeface="Wingdings" panose="05000000000000000000" pitchFamily="2" charset="2"/>
                  </a:rPr>
                  <a:t> </a:t>
                </a:r>
                <a:r>
                  <a:rPr lang="ja-JP" altLang="en-US" sz="2400" dirty="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a:sym typeface="Wingdings" panose="05000000000000000000" pitchFamily="2" charset="2"/>
                  </a:rPr>
                  <a:t>も再現できる</a:t>
                </a:r>
                <a:endParaRPr lang="en-US" altLang="ja-JP" sz="2400" dirty="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199952" y="2760728"/>
                <a:ext cx="6143625" cy="2643609"/>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oMath>
                  </m:oMathPara>
                </a14:m>
                <a:endParaRPr lang="en-US" altLang="ja-JP" sz="2400" b="0" i="1" dirty="0">
                  <a:latin typeface="Cambria Math" panose="02040503050406030204" pitchFamily="18" charset="0"/>
                  <a:sym typeface="Wingdings" panose="05000000000000000000" pitchFamily="2" charset="2"/>
                </a:endParaRP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199952" y="2760728"/>
                <a:ext cx="6143625" cy="2643609"/>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12505" y="540433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a:sym typeface="Wingdings" panose="05000000000000000000" pitchFamily="2" charset="2"/>
                  </a:rPr>
                  <a:t>再現したい光の分光分布</a:t>
                </a:r>
                <a:endParaRPr lang="en-US" altLang="ja-JP" sz="2000" dirty="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a:sym typeface="Wingdings" panose="05000000000000000000" pitchFamily="2" charset="2"/>
                  </a:rPr>
                  <a:t>を再現する原刺激の混合量</a:t>
                </a:r>
                <a:endParaRPr lang="en-US" altLang="ja-JP" sz="2000" i="1" dirty="0">
                  <a:sym typeface="Wingdings" panose="05000000000000000000" pitchFamily="2" charset="2"/>
                </a:endParaRPr>
              </a:p>
              <a:p>
                <a:pPr marL="0" indent="0">
                  <a:lnSpc>
                    <a:spcPct val="100000"/>
                  </a:lnSpc>
                  <a:spcBef>
                    <a:spcPts val="600"/>
                  </a:spcBef>
                  <a:spcAft>
                    <a:spcPts val="600"/>
                  </a:spcAft>
                  <a:buNone/>
                </a:pPr>
                <a:r>
                  <a:rPr lang="ja-JP" altLang="en-US" sz="2000" i="1" dirty="0">
                    <a:sym typeface="Wingdings" panose="05000000000000000000" pitchFamily="2" charset="2"/>
                  </a:rPr>
                  <a:t>これで色を</a:t>
                </a:r>
                <a:r>
                  <a:rPr lang="en-US" altLang="ja-JP" sz="2000" dirty="0">
                    <a:sym typeface="Wingdings" panose="05000000000000000000" pitchFamily="2" charset="2"/>
                  </a:rPr>
                  <a:t>(</a:t>
                </a:r>
                <a:r>
                  <a:rPr lang="en-US" altLang="ja-JP" sz="2000" i="1" dirty="0" err="1">
                    <a:sym typeface="Wingdings" panose="05000000000000000000" pitchFamily="2" charset="2"/>
                  </a:rPr>
                  <a:t>r,g,b</a:t>
                </a:r>
                <a:r>
                  <a:rPr lang="en-US" altLang="ja-JP" sz="2000" dirty="0">
                    <a:sym typeface="Wingdings" panose="05000000000000000000" pitchFamily="2" charset="2"/>
                  </a:rPr>
                  <a:t>)</a:t>
                </a:r>
                <a:r>
                  <a:rPr lang="ja-JP" altLang="en-US" sz="2000" dirty="0">
                    <a:sym typeface="Wingdings" panose="05000000000000000000" pitchFamily="2" charset="2"/>
                  </a:rPr>
                  <a:t>の</a:t>
                </a:r>
                <a:r>
                  <a:rPr lang="en-US" altLang="ja-JP" sz="2000" dirty="0">
                    <a:sym typeface="Wingdings" panose="05000000000000000000" pitchFamily="2" charset="2"/>
                  </a:rPr>
                  <a:t>3</a:t>
                </a:r>
                <a:r>
                  <a:rPr lang="ja-JP" altLang="en-US" sz="2000" dirty="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12505" y="5404337"/>
                <a:ext cx="6595111" cy="1928813"/>
              </a:xfrm>
              <a:prstGeom prst="rect">
                <a:avLst/>
              </a:prstGeom>
              <a:blipFill>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3903C-DF90-E5EA-BD9B-87387989852F}"/>
              </a:ext>
            </a:extLst>
          </p:cNvPr>
          <p:cNvSpPr>
            <a:spLocks noGrp="1"/>
          </p:cNvSpPr>
          <p:nvPr>
            <p:ph type="title"/>
          </p:nvPr>
        </p:nvSpPr>
        <p:spPr/>
        <p:txBody>
          <a:bodyPr/>
          <a:lstStyle/>
          <a:p>
            <a:r>
              <a:rPr kumimoji="1" lang="en-US" altLang="ja-JP" dirty="0"/>
              <a:t>CIE RGB</a:t>
            </a:r>
            <a:r>
              <a:rPr kumimoji="1" lang="ja-JP" altLang="en-US" dirty="0"/>
              <a:t> 色度図</a:t>
            </a:r>
          </a:p>
        </p:txBody>
      </p:sp>
      <p:sp>
        <p:nvSpPr>
          <p:cNvPr id="3" name="コンテンツ プレースホルダー 2">
            <a:extLst>
              <a:ext uri="{FF2B5EF4-FFF2-40B4-BE49-F238E27FC236}">
                <a16:creationId xmlns:a16="http://schemas.microsoft.com/office/drawing/2014/main" id="{3398935B-F91B-60B0-3305-8B5CA674A959}"/>
              </a:ext>
            </a:extLst>
          </p:cNvPr>
          <p:cNvSpPr>
            <a:spLocks noGrp="1"/>
          </p:cNvSpPr>
          <p:nvPr>
            <p:ph idx="1"/>
          </p:nvPr>
        </p:nvSpPr>
        <p:spPr>
          <a:xfrm>
            <a:off x="278780" y="1343723"/>
            <a:ext cx="5936283" cy="2338930"/>
          </a:xfrm>
        </p:spPr>
        <p:txBody>
          <a:bodyPr>
            <a:normAutofit/>
          </a:bodyPr>
          <a:lstStyle/>
          <a:p>
            <a:pPr marL="0" indent="0">
              <a:buNone/>
            </a:pPr>
            <a:r>
              <a:rPr lang="ja-JP" altLang="en-US" sz="2400" dirty="0"/>
              <a:t>等色関数より任意の単色光を表現する　　　　</a:t>
            </a:r>
            <a:r>
              <a:rPr lang="en-US" altLang="ja-JP" sz="2000" dirty="0"/>
              <a:t>R</a:t>
            </a:r>
            <a:r>
              <a:rPr lang="en-US" altLang="ja-JP" sz="1600" dirty="0"/>
              <a:t>700nm</a:t>
            </a:r>
            <a:r>
              <a:rPr lang="en-US" altLang="ja-JP" sz="2000" dirty="0"/>
              <a:t>, G</a:t>
            </a:r>
            <a:r>
              <a:rPr lang="en-US" altLang="ja-JP" sz="1600" dirty="0"/>
              <a:t>546.1nm</a:t>
            </a:r>
            <a:r>
              <a:rPr lang="en-US" altLang="ja-JP" sz="2000" dirty="0"/>
              <a:t>, B</a:t>
            </a:r>
            <a:r>
              <a:rPr lang="en-US" altLang="ja-JP" sz="1600" dirty="0"/>
              <a:t>435.8nm</a:t>
            </a:r>
            <a:r>
              <a:rPr lang="en-US" altLang="ja-JP" sz="2000" dirty="0"/>
              <a:t> </a:t>
            </a:r>
            <a:r>
              <a:rPr lang="ja-JP" altLang="en-US" sz="2400" dirty="0"/>
              <a:t>の割合が分かる</a:t>
            </a:r>
            <a:endParaRPr lang="en-US" altLang="ja-JP" sz="2400" dirty="0"/>
          </a:p>
          <a:p>
            <a:pPr marL="0" indent="0">
              <a:buNone/>
            </a:pPr>
            <a:r>
              <a:rPr lang="ja-JP" altLang="en-US" sz="2400" dirty="0"/>
              <a:t>明るさを無視するため下記の通り変換</a:t>
            </a:r>
            <a:endParaRPr lang="en-US" altLang="ja-JP" sz="2400" dirty="0"/>
          </a:p>
          <a:p>
            <a:pPr marL="0" indent="0">
              <a:buNone/>
            </a:pPr>
            <a:r>
              <a:rPr lang="en-US" altLang="ja-JP" sz="1800" dirty="0"/>
              <a:t>r = R/(R+G+B)</a:t>
            </a:r>
            <a:r>
              <a:rPr lang="ja-JP" altLang="en-US" sz="1800" dirty="0"/>
              <a:t>、</a:t>
            </a:r>
            <a:r>
              <a:rPr lang="en-US" altLang="ja-JP" sz="1800" dirty="0"/>
              <a:t> g = R/(R+G+B)</a:t>
            </a:r>
            <a:r>
              <a:rPr lang="ja-JP" altLang="en-US" sz="1800" dirty="0"/>
              <a:t>、</a:t>
            </a:r>
            <a:r>
              <a:rPr lang="en-US" altLang="ja-JP" sz="1800" dirty="0"/>
              <a:t>b=B/(R+G+B)</a:t>
            </a:r>
          </a:p>
          <a:p>
            <a:pPr marL="0" indent="0">
              <a:buNone/>
            </a:pPr>
            <a:r>
              <a:rPr kumimoji="1" lang="en-US" altLang="ja-JP" sz="1800" dirty="0"/>
              <a:t>※ </a:t>
            </a:r>
            <a:r>
              <a:rPr kumimoji="1" lang="en-US" altLang="ja-JP" sz="1800" dirty="0" err="1"/>
              <a:t>r+g+b</a:t>
            </a:r>
            <a:r>
              <a:rPr kumimoji="1" lang="en-US" altLang="ja-JP" sz="1800" dirty="0"/>
              <a:t>=1</a:t>
            </a:r>
            <a:r>
              <a:rPr kumimoji="1" lang="ja-JP" altLang="en-US" sz="1800" dirty="0"/>
              <a:t>に注意</a:t>
            </a:r>
            <a:endParaRPr kumimoji="1" lang="en-US" altLang="ja-JP" sz="1800" dirty="0"/>
          </a:p>
        </p:txBody>
      </p:sp>
      <p:grpSp>
        <p:nvGrpSpPr>
          <p:cNvPr id="4" name="グループ化 3">
            <a:extLst>
              <a:ext uri="{FF2B5EF4-FFF2-40B4-BE49-F238E27FC236}">
                <a16:creationId xmlns:a16="http://schemas.microsoft.com/office/drawing/2014/main" id="{B4A2558D-1124-39D3-6166-62BD10D39B78}"/>
              </a:ext>
            </a:extLst>
          </p:cNvPr>
          <p:cNvGrpSpPr/>
          <p:nvPr/>
        </p:nvGrpSpPr>
        <p:grpSpPr>
          <a:xfrm>
            <a:off x="577671" y="3682653"/>
            <a:ext cx="4244849" cy="3038779"/>
            <a:chOff x="6230710" y="1728787"/>
            <a:chExt cx="5427889" cy="3885688"/>
          </a:xfrm>
        </p:grpSpPr>
        <p:pic>
          <p:nvPicPr>
            <p:cNvPr id="5" name="Picture 2" descr="Linear visible spectrum.svg">
              <a:extLst>
                <a:ext uri="{FF2B5EF4-FFF2-40B4-BE49-F238E27FC236}">
                  <a16:creationId xmlns:a16="http://schemas.microsoft.com/office/drawing/2014/main" id="{25CCB2A2-26BF-16A0-6CE2-759E20E017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ECC70916-8C46-C4A0-9EB9-7E5C800E14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7" name="コンテンツ プレースホルダー 2">
            <a:extLst>
              <a:ext uri="{FF2B5EF4-FFF2-40B4-BE49-F238E27FC236}">
                <a16:creationId xmlns:a16="http://schemas.microsoft.com/office/drawing/2014/main" id="{088B6970-0241-3771-2C2D-9CE40DC64E07}"/>
              </a:ext>
            </a:extLst>
          </p:cNvPr>
          <p:cNvSpPr txBox="1">
            <a:spLocks/>
          </p:cNvSpPr>
          <p:nvPr/>
        </p:nvSpPr>
        <p:spPr>
          <a:xfrm>
            <a:off x="6133171" y="365126"/>
            <a:ext cx="5936283" cy="7332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t>すべての色を </a:t>
            </a:r>
            <a:r>
              <a:rPr lang="en-US" altLang="ja-JP" sz="2400" dirty="0"/>
              <a:t>r-g</a:t>
            </a:r>
            <a:r>
              <a:rPr lang="ja-JP" altLang="en-US" sz="2400" dirty="0"/>
              <a:t> 空間にプロットしたものを</a:t>
            </a:r>
            <a:r>
              <a:rPr lang="ja-JP" altLang="en-US" sz="2400" b="1" dirty="0"/>
              <a:t>色度図</a:t>
            </a:r>
            <a:r>
              <a:rPr lang="ja-JP" altLang="en-US" sz="2400" dirty="0"/>
              <a:t>と呼ぶ</a:t>
            </a:r>
            <a:endParaRPr lang="en-US" altLang="ja-JP" sz="2400" dirty="0"/>
          </a:p>
          <a:p>
            <a:pPr marL="0" indent="0">
              <a:buFont typeface="Arial" panose="020B0604020202020204" pitchFamily="34" charset="0"/>
              <a:buNone/>
            </a:pPr>
            <a:endParaRPr lang="en-US" altLang="ja-JP" sz="2400" dirty="0"/>
          </a:p>
          <a:p>
            <a:pPr marL="0" indent="0">
              <a:buFont typeface="Arial" panose="020B0604020202020204" pitchFamily="34" charset="0"/>
              <a:buNone/>
            </a:pPr>
            <a:endParaRPr lang="en-US" altLang="ja-JP" sz="2000" dirty="0"/>
          </a:p>
        </p:txBody>
      </p:sp>
      <p:pic>
        <p:nvPicPr>
          <p:cNvPr id="1026" name="Picture 2" descr="undefined">
            <a:extLst>
              <a:ext uri="{FF2B5EF4-FFF2-40B4-BE49-F238E27FC236}">
                <a16:creationId xmlns:a16="http://schemas.microsoft.com/office/drawing/2014/main" id="{6E0A0720-3F27-A12B-4810-D6D3E8CDD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0868" y="1151682"/>
            <a:ext cx="4083345" cy="408334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1E291A3-907D-744B-8724-E38D2CC03D99}"/>
              </a:ext>
            </a:extLst>
          </p:cNvPr>
          <p:cNvSpPr txBox="1"/>
          <p:nvPr/>
        </p:nvSpPr>
        <p:spPr>
          <a:xfrm>
            <a:off x="6367119" y="5288313"/>
            <a:ext cx="5620442" cy="1323439"/>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latin typeface="游ゴシック" panose="020B0400000000000000" pitchFamily="50" charset="-128"/>
                <a:ea typeface="游ゴシック" panose="020B0400000000000000" pitchFamily="50" charset="-128"/>
              </a:rPr>
              <a:t>外形部分が単色光に対応</a:t>
            </a:r>
            <a:endParaRPr lang="en-US" altLang="ja-JP" sz="20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kumimoji="1" lang="ja-JP" altLang="en-US" sz="2000" dirty="0">
                <a:latin typeface="游ゴシック" panose="020B0400000000000000" pitchFamily="50" charset="-128"/>
                <a:ea typeface="游ゴシック" panose="020B0400000000000000" pitchFamily="50" charset="-128"/>
              </a:rPr>
              <a:t>任意の色は外形の内側に存在（単色光の混合で表現可能）</a:t>
            </a:r>
            <a:endParaRPr kumimoji="1" lang="en-US" altLang="ja-JP" sz="20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kumimoji="1" lang="en-US" altLang="ja-JP" sz="2000" dirty="0">
                <a:latin typeface="游ゴシック" panose="020B0400000000000000" pitchFamily="50" charset="-128"/>
                <a:ea typeface="游ゴシック" panose="020B0400000000000000" pitchFamily="50" charset="-128"/>
              </a:rPr>
              <a:t>r</a:t>
            </a:r>
            <a:r>
              <a:rPr kumimoji="1" lang="ja-JP" altLang="en-US" sz="2000" dirty="0">
                <a:latin typeface="游ゴシック" panose="020B0400000000000000" pitchFamily="50" charset="-128"/>
                <a:ea typeface="游ゴシック" panose="020B0400000000000000" pitchFamily="50" charset="-128"/>
              </a:rPr>
              <a:t>が負値もとる</a:t>
            </a:r>
          </a:p>
        </p:txBody>
      </p:sp>
      <p:sp>
        <p:nvSpPr>
          <p:cNvPr id="9" name="フリーフォーム: 図形 8">
            <a:extLst>
              <a:ext uri="{FF2B5EF4-FFF2-40B4-BE49-F238E27FC236}">
                <a16:creationId xmlns:a16="http://schemas.microsoft.com/office/drawing/2014/main" id="{C6BE0909-20C4-4A4F-92D2-8256B75092DB}"/>
              </a:ext>
            </a:extLst>
          </p:cNvPr>
          <p:cNvSpPr/>
          <p:nvPr/>
        </p:nvSpPr>
        <p:spPr>
          <a:xfrm>
            <a:off x="7649869" y="2305752"/>
            <a:ext cx="2194219" cy="2123373"/>
          </a:xfrm>
          <a:custGeom>
            <a:avLst/>
            <a:gdLst>
              <a:gd name="connsiteX0" fmla="*/ 1308394 w 2194219"/>
              <a:gd name="connsiteY0" fmla="*/ 2123373 h 2123373"/>
              <a:gd name="connsiteX1" fmla="*/ 751181 w 2194219"/>
              <a:gd name="connsiteY1" fmla="*/ 1594736 h 2123373"/>
              <a:gd name="connsiteX2" fmla="*/ 308269 w 2194219"/>
              <a:gd name="connsiteY2" fmla="*/ 908936 h 2123373"/>
              <a:gd name="connsiteX3" fmla="*/ 51094 w 2194219"/>
              <a:gd name="connsiteY3" fmla="*/ 408873 h 2123373"/>
              <a:gd name="connsiteX4" fmla="*/ 36806 w 2194219"/>
              <a:gd name="connsiteY4" fmla="*/ 8823 h 2123373"/>
              <a:gd name="connsiteX5" fmla="*/ 451144 w 2194219"/>
              <a:gd name="connsiteY5" fmla="*/ 180273 h 2123373"/>
              <a:gd name="connsiteX6" fmla="*/ 965494 w 2194219"/>
              <a:gd name="connsiteY6" fmla="*/ 723198 h 2123373"/>
              <a:gd name="connsiteX7" fmla="*/ 1722731 w 2194219"/>
              <a:gd name="connsiteY7" fmla="*/ 1537586 h 2123373"/>
              <a:gd name="connsiteX8" fmla="*/ 2194219 w 2194219"/>
              <a:gd name="connsiteY8" fmla="*/ 2080511 h 212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219" h="2123373">
                <a:moveTo>
                  <a:pt x="1308394" y="2123373"/>
                </a:moveTo>
                <a:cubicBezTo>
                  <a:pt x="1113131" y="1960257"/>
                  <a:pt x="917868" y="1797142"/>
                  <a:pt x="751181" y="1594736"/>
                </a:cubicBezTo>
                <a:cubicBezTo>
                  <a:pt x="584493" y="1392330"/>
                  <a:pt x="424950" y="1106580"/>
                  <a:pt x="308269" y="908936"/>
                </a:cubicBezTo>
                <a:cubicBezTo>
                  <a:pt x="191588" y="711292"/>
                  <a:pt x="96338" y="558892"/>
                  <a:pt x="51094" y="408873"/>
                </a:cubicBezTo>
                <a:cubicBezTo>
                  <a:pt x="5850" y="258854"/>
                  <a:pt x="-29869" y="46923"/>
                  <a:pt x="36806" y="8823"/>
                </a:cubicBezTo>
                <a:cubicBezTo>
                  <a:pt x="103481" y="-29277"/>
                  <a:pt x="296363" y="61211"/>
                  <a:pt x="451144" y="180273"/>
                </a:cubicBezTo>
                <a:cubicBezTo>
                  <a:pt x="605925" y="299335"/>
                  <a:pt x="965494" y="723198"/>
                  <a:pt x="965494" y="723198"/>
                </a:cubicBezTo>
                <a:cubicBezTo>
                  <a:pt x="1177425" y="949417"/>
                  <a:pt x="1517944" y="1311367"/>
                  <a:pt x="1722731" y="1537586"/>
                </a:cubicBezTo>
                <a:cubicBezTo>
                  <a:pt x="1927518" y="1763805"/>
                  <a:pt x="2060868" y="1922158"/>
                  <a:pt x="2194219" y="2080511"/>
                </a:cubicBezTo>
              </a:path>
            </a:pathLst>
          </a:cu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1329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3903C-DF90-E5EA-BD9B-87387989852F}"/>
              </a:ext>
            </a:extLst>
          </p:cNvPr>
          <p:cNvSpPr>
            <a:spLocks noGrp="1"/>
          </p:cNvSpPr>
          <p:nvPr>
            <p:ph type="title"/>
          </p:nvPr>
        </p:nvSpPr>
        <p:spPr/>
        <p:txBody>
          <a:bodyPr/>
          <a:lstStyle/>
          <a:p>
            <a:r>
              <a:rPr kumimoji="1" lang="en-US" altLang="ja-JP" dirty="0"/>
              <a:t>CIE RGB</a:t>
            </a:r>
            <a:r>
              <a:rPr lang="ja-JP" altLang="en-US" dirty="0"/>
              <a:t> </a:t>
            </a:r>
            <a:r>
              <a:rPr lang="en-US" altLang="ja-JP" dirty="0">
                <a:sym typeface="Wingdings" panose="05000000000000000000" pitchFamily="2" charset="2"/>
              </a:rPr>
              <a:t></a:t>
            </a:r>
            <a:r>
              <a:rPr lang="ja-JP" altLang="en-US" dirty="0">
                <a:sym typeface="Wingdings" panose="05000000000000000000" pitchFamily="2" charset="2"/>
              </a:rPr>
              <a:t> </a:t>
            </a:r>
            <a:r>
              <a:rPr lang="en-US" altLang="ja-JP" dirty="0">
                <a:sym typeface="Wingdings" panose="05000000000000000000" pitchFamily="2" charset="2"/>
              </a:rPr>
              <a:t>XYZ</a:t>
            </a:r>
            <a:r>
              <a:rPr kumimoji="1" lang="ja-JP" altLang="en-US" dirty="0"/>
              <a:t>色度図</a:t>
            </a:r>
          </a:p>
        </p:txBody>
      </p:sp>
      <p:pic>
        <p:nvPicPr>
          <p:cNvPr id="1026" name="Picture 2" descr="undefined">
            <a:extLst>
              <a:ext uri="{FF2B5EF4-FFF2-40B4-BE49-F238E27FC236}">
                <a16:creationId xmlns:a16="http://schemas.microsoft.com/office/drawing/2014/main" id="{6E0A0720-3F27-A12B-4810-D6D3E8CDD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43" y="2667161"/>
            <a:ext cx="4083345" cy="4083345"/>
          </a:xfrm>
          <a:prstGeom prst="rect">
            <a:avLst/>
          </a:prstGeom>
          <a:noFill/>
          <a:extLst>
            <a:ext uri="{909E8E84-426E-40DD-AFC4-6F175D3DCCD1}">
              <a14:hiddenFill xmlns:a14="http://schemas.microsoft.com/office/drawing/2010/main">
                <a:solidFill>
                  <a:srgbClr val="FFFFFF"/>
                </a:solidFill>
              </a14:hiddenFill>
            </a:ext>
          </a:extLst>
        </p:spPr>
      </p:pic>
      <p:sp>
        <p:nvSpPr>
          <p:cNvPr id="11" name="コンテンツ プレースホルダー 10">
            <a:extLst>
              <a:ext uri="{FF2B5EF4-FFF2-40B4-BE49-F238E27FC236}">
                <a16:creationId xmlns:a16="http://schemas.microsoft.com/office/drawing/2014/main" id="{E22E4701-6684-92CA-330F-69759BD8E22A}"/>
              </a:ext>
            </a:extLst>
          </p:cNvPr>
          <p:cNvSpPr>
            <a:spLocks noGrp="1"/>
          </p:cNvSpPr>
          <p:nvPr>
            <p:ph idx="1"/>
          </p:nvPr>
        </p:nvSpPr>
        <p:spPr>
          <a:xfrm>
            <a:off x="278781" y="1343722"/>
            <a:ext cx="11708780" cy="1323439"/>
          </a:xfrm>
        </p:spPr>
        <p:txBody>
          <a:bodyPr/>
          <a:lstStyle/>
          <a:p>
            <a:r>
              <a:rPr lang="en-US" altLang="ja-JP" dirty="0"/>
              <a:t>CIE RGB </a:t>
            </a:r>
            <a:r>
              <a:rPr lang="ja-JP" altLang="en-US" dirty="0"/>
              <a:t>色度図は</a:t>
            </a:r>
            <a:r>
              <a:rPr lang="en-US" altLang="ja-JP" dirty="0"/>
              <a:t>r</a:t>
            </a:r>
            <a:r>
              <a:rPr lang="ja-JP" altLang="en-US" dirty="0"/>
              <a:t>が負値を含むため扱いにくい</a:t>
            </a:r>
            <a:endParaRPr lang="en-US" altLang="ja-JP" dirty="0"/>
          </a:p>
          <a:p>
            <a:r>
              <a:rPr lang="ja-JP" altLang="en-US" dirty="0"/>
              <a:t>座標変換を施した </a:t>
            </a:r>
            <a:r>
              <a:rPr lang="en-US" altLang="ja-JP" dirty="0"/>
              <a:t>CIE XYZ</a:t>
            </a:r>
            <a:r>
              <a:rPr lang="ja-JP" altLang="en-US" dirty="0"/>
              <a:t>色度図が広く用いられる、</a:t>
            </a:r>
          </a:p>
        </p:txBody>
      </p:sp>
      <p:pic>
        <p:nvPicPr>
          <p:cNvPr id="2050" name="Picture 2" descr="undefined">
            <a:extLst>
              <a:ext uri="{FF2B5EF4-FFF2-40B4-BE49-F238E27FC236}">
                <a16:creationId xmlns:a16="http://schemas.microsoft.com/office/drawing/2014/main" id="{C861D4B0-6D6D-AE93-1654-71F91C1DB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3438" y="2667160"/>
            <a:ext cx="3944433" cy="419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表色</a:t>
            </a:r>
            <a:r>
              <a:rPr lang="ja-JP" altLang="en-US" dirty="0"/>
              <a:t>といい，表色のための一連の規定と定義を</a:t>
            </a:r>
            <a:r>
              <a:rPr lang="ja-JP" altLang="en-US" b="1" dirty="0"/>
              <a:t>表色系</a:t>
            </a:r>
            <a:r>
              <a:rPr lang="ja-JP" altLang="en-US" dirty="0"/>
              <a:t>という．</a:t>
            </a:r>
            <a:endParaRPr lang="en-US" altLang="ja-JP" dirty="0"/>
          </a:p>
          <a:p>
            <a:r>
              <a:rPr lang="ja-JP" altLang="en-US" dirty="0"/>
              <a:t>顕色系 </a:t>
            </a:r>
            <a:r>
              <a:rPr lang="en-US" altLang="ja-JP" dirty="0"/>
              <a:t>: </a:t>
            </a:r>
            <a:r>
              <a:rPr lang="ja-JP" altLang="en-US" dirty="0"/>
              <a:t>色の見え方に基づいて構築された体系（マンセル表色系）</a:t>
            </a:r>
            <a:endParaRPr lang="en-US" altLang="ja-JP" dirty="0"/>
          </a:p>
          <a:p>
            <a:r>
              <a:rPr lang="ja-JP" altLang="en-US" dirty="0"/>
              <a:t>混色系 </a:t>
            </a:r>
            <a:r>
              <a:rPr lang="en-US" altLang="ja-JP" dirty="0"/>
              <a:t>: </a:t>
            </a:r>
            <a:r>
              <a:rPr lang="ja-JP" altLang="en-US" dirty="0"/>
              <a:t>色の混合割合に基づいて構築された体系（</a:t>
            </a:r>
            <a:r>
              <a:rPr lang="en-US" altLang="ja-JP" dirty="0"/>
              <a:t>CIE-RGB</a:t>
            </a:r>
            <a:r>
              <a:rPr lang="ja-JP" altLang="en-US" dirty="0"/>
              <a:t>）</a:t>
            </a:r>
            <a:endParaRPr lang="en-US" altLang="ja-JP" dirty="0"/>
          </a:p>
          <a:p>
            <a:endParaRPr lang="en-US" altLang="ja-JP" dirty="0"/>
          </a:p>
          <a:p>
            <a:r>
              <a:rPr lang="ja-JP" altLang="en-US" dirty="0"/>
              <a:t>加法混色と減法混色</a:t>
            </a:r>
            <a:endParaRPr lang="en-US" altLang="ja-JP" dirty="0"/>
          </a:p>
          <a:p>
            <a:r>
              <a:rPr lang="ja-JP" altLang="en-US" dirty="0"/>
              <a:t>等色（色合わせ</a:t>
            </a:r>
            <a:r>
              <a:rPr lang="en-US" altLang="ja-JP" dirty="0"/>
              <a:t>: color matching</a:t>
            </a:r>
            <a:r>
              <a:rPr lang="ja-JP" altLang="en-US" dirty="0"/>
              <a:t>）</a:t>
            </a:r>
            <a:endParaRPr lang="en-US" altLang="ja-JP" dirty="0"/>
          </a:p>
          <a:p>
            <a:r>
              <a:rPr lang="en-US" altLang="ja-JP" dirty="0"/>
              <a:t>CIE-RGB</a:t>
            </a:r>
            <a:r>
              <a:rPr lang="ja-JP" altLang="en-US" dirty="0"/>
              <a:t>表色系</a:t>
            </a:r>
            <a:endParaRPr lang="en-US" altLang="ja-JP" dirty="0"/>
          </a:p>
          <a:p>
            <a:endParaRPr kumimoji="1" lang="ja-JP" altLang="en-US" dirty="0"/>
          </a:p>
        </p:txBody>
      </p:sp>
    </p:spTree>
    <p:extLst>
      <p:ext uri="{BB962C8B-B14F-4D97-AF65-F5344CB8AC3E}">
        <p14:creationId xmlns:p14="http://schemas.microsoft.com/office/powerpoint/2010/main" val="139759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008016"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020278"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135574"/>
            <a:ext cx="11447100" cy="2218185"/>
          </a:xfrm>
        </p:spPr>
        <p:txBody>
          <a:bodyPr>
            <a:normAutofit/>
          </a:bodyPr>
          <a:lstStyle/>
          <a:p>
            <a:r>
              <a:rPr kumimoji="1" lang="ja-JP" altLang="en-US" sz="2400" dirty="0">
                <a:latin typeface="游ゴシック" panose="020B0400000000000000" pitchFamily="50" charset="-128"/>
                <a:ea typeface="游ゴシック" panose="020B0400000000000000" pitchFamily="50" charset="-128"/>
              </a:rPr>
              <a:t>光はレンズを通り撮像素子上に像を結ぶ</a:t>
            </a:r>
            <a:endParaRPr kumimoji="1"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光の量を調整するための、絞りとシャッターが存在</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撮像素子（</a:t>
            </a:r>
            <a:r>
              <a:rPr lang="en-US" altLang="ja-JP" sz="2400" dirty="0">
                <a:latin typeface="游ゴシック" panose="020B0400000000000000" pitchFamily="50" charset="-128"/>
                <a:ea typeface="游ゴシック" panose="020B0400000000000000" pitchFamily="50" charset="-128"/>
              </a:rPr>
              <a:t>CCD/CMOS</a:t>
            </a:r>
            <a:r>
              <a:rPr lang="ja-JP" altLang="en-US" sz="2400" dirty="0">
                <a:latin typeface="游ゴシック" panose="020B0400000000000000" pitchFamily="50" charset="-128"/>
                <a:ea typeface="游ゴシック" panose="020B0400000000000000" pitchFamily="50" charset="-128"/>
              </a:rPr>
              <a:t>）にて得られた信号は，</a:t>
            </a:r>
            <a:r>
              <a:rPr lang="en-US" altLang="ja-JP" sz="2400" dirty="0">
                <a:latin typeface="游ゴシック" panose="020B0400000000000000" pitchFamily="50" charset="-128"/>
                <a:ea typeface="游ゴシック" panose="020B0400000000000000" pitchFamily="50" charset="-128"/>
              </a:rPr>
              <a:t>A/D</a:t>
            </a:r>
            <a:r>
              <a:rPr lang="ja-JP" altLang="en-US" sz="2400" dirty="0">
                <a:latin typeface="游ゴシック" panose="020B0400000000000000" pitchFamily="50" charset="-128"/>
                <a:ea typeface="游ゴシック" panose="020B0400000000000000" pitchFamily="50" charset="-128"/>
              </a:rPr>
              <a:t>変換後，画像処理される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画像処理部では，ノイズ除去や階調・色調補正処理が行われ，画像が生成される</a:t>
            </a:r>
            <a:endParaRPr lang="en-US" altLang="ja-JP" sz="2400" dirty="0">
              <a:latin typeface="游ゴシック" panose="020B0400000000000000" pitchFamily="50" charset="-128"/>
              <a:ea typeface="游ゴシック" panose="020B0400000000000000" pitchFamily="50" charset="-128"/>
            </a:endParaRPr>
          </a:p>
        </p:txBody>
      </p:sp>
      <p:sp>
        <p:nvSpPr>
          <p:cNvPr id="2" name="タイトル 1"/>
          <p:cNvSpPr>
            <a:spLocks noGrp="1"/>
          </p:cNvSpPr>
          <p:nvPr>
            <p:ph type="title"/>
          </p:nvPr>
        </p:nvSpPr>
        <p:spPr>
          <a:xfrm>
            <a:off x="599588" y="365126"/>
            <a:ext cx="11708780" cy="733270"/>
          </a:xfrm>
        </p:spPr>
        <p:txBody>
          <a:bodyPr/>
          <a:lstStyle/>
          <a:p>
            <a:r>
              <a:rPr kumimoji="1" lang="ja-JP" altLang="en-US" dirty="0">
                <a:latin typeface="游ゴシック" panose="020B0400000000000000" pitchFamily="50" charset="-128"/>
                <a:ea typeface="游ゴシック" panose="020B0400000000000000" pitchFamily="50" charset="-128"/>
              </a:rPr>
              <a:t>デジタルカメラの構造</a:t>
            </a:r>
          </a:p>
        </p:txBody>
      </p:sp>
      <p:sp>
        <p:nvSpPr>
          <p:cNvPr id="4" name="正方形/長方形 3"/>
          <p:cNvSpPr/>
          <p:nvPr/>
        </p:nvSpPr>
        <p:spPr>
          <a:xfrm>
            <a:off x="1716224"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レ</a:t>
            </a:r>
            <a:endParaRPr kumimoji="1"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ン</a:t>
            </a:r>
            <a:endParaRPr kumimoji="1"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ズ</a:t>
            </a:r>
          </a:p>
        </p:txBody>
      </p:sp>
      <p:sp>
        <p:nvSpPr>
          <p:cNvPr id="8" name="正方形/長方形 7"/>
          <p:cNvSpPr/>
          <p:nvPr/>
        </p:nvSpPr>
        <p:spPr>
          <a:xfrm>
            <a:off x="5975621"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アナログ信号処理</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rPr>
              <a:t>回路</a:t>
            </a:r>
            <a:endParaRPr kumimoji="1"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 name="正方形/長方形 4"/>
          <p:cNvSpPr/>
          <p:nvPr/>
        </p:nvSpPr>
        <p:spPr>
          <a:xfrm>
            <a:off x="2649694"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絞り</a:t>
            </a:r>
            <a:endParaRPr kumimoji="1"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3583164"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シャッタ｜</a:t>
            </a:r>
            <a:endParaRPr kumimoji="1"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正方形/長方形 6"/>
          <p:cNvSpPr/>
          <p:nvPr/>
        </p:nvSpPr>
        <p:spPr>
          <a:xfrm>
            <a:off x="4516634"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撮像素子</a:t>
            </a:r>
            <a:endParaRPr kumimoji="1"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7059740"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AD</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変換</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9174801"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メモリ</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カード</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8143859"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デジタル信号処理回路</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9174801"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USB</a:t>
            </a:r>
          </a:p>
        </p:txBody>
      </p:sp>
      <p:sp>
        <p:nvSpPr>
          <p:cNvPr id="13" name="正方形/長方形 12"/>
          <p:cNvSpPr/>
          <p:nvPr/>
        </p:nvSpPr>
        <p:spPr>
          <a:xfrm>
            <a:off x="9174801"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液晶</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モニタ</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5" name="直線矢印コネクタ 24"/>
          <p:cNvCxnSpPr/>
          <p:nvPr/>
        </p:nvCxnSpPr>
        <p:spPr>
          <a:xfrm>
            <a:off x="664444"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278020" y="4516085"/>
            <a:ext cx="415498"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光</a:t>
            </a:r>
          </a:p>
        </p:txBody>
      </p:sp>
      <p:cxnSp>
        <p:nvCxnSpPr>
          <p:cNvPr id="29" name="直線矢印コネクタ 28"/>
          <p:cNvCxnSpPr/>
          <p:nvPr/>
        </p:nvCxnSpPr>
        <p:spPr>
          <a:xfrm>
            <a:off x="664444"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78020" y="3822402"/>
            <a:ext cx="415498"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光</a:t>
            </a:r>
          </a:p>
        </p:txBody>
      </p:sp>
      <p:cxnSp>
        <p:nvCxnSpPr>
          <p:cNvPr id="31" name="直線矢印コネクタ 30"/>
          <p:cNvCxnSpPr/>
          <p:nvPr/>
        </p:nvCxnSpPr>
        <p:spPr>
          <a:xfrm>
            <a:off x="664444"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78020" y="5977023"/>
            <a:ext cx="415498"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光</a:t>
            </a:r>
          </a:p>
        </p:txBody>
      </p:sp>
      <p:cxnSp>
        <p:nvCxnSpPr>
          <p:cNvPr id="33" name="直線矢印コネクタ 32"/>
          <p:cNvCxnSpPr/>
          <p:nvPr/>
        </p:nvCxnSpPr>
        <p:spPr>
          <a:xfrm>
            <a:off x="664444"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78020" y="5262319"/>
            <a:ext cx="415498"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光</a:t>
            </a:r>
          </a:p>
        </p:txBody>
      </p:sp>
      <p:sp>
        <p:nvSpPr>
          <p:cNvPr id="35" name="右矢印 34"/>
          <p:cNvSpPr/>
          <p:nvPr/>
        </p:nvSpPr>
        <p:spPr>
          <a:xfrm>
            <a:off x="5320527"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6" name="右矢印 35"/>
          <p:cNvSpPr/>
          <p:nvPr/>
        </p:nvSpPr>
        <p:spPr>
          <a:xfrm>
            <a:off x="6644831"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7" name="右矢印 36"/>
          <p:cNvSpPr/>
          <p:nvPr/>
        </p:nvSpPr>
        <p:spPr>
          <a:xfrm>
            <a:off x="773790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右矢印 37"/>
          <p:cNvSpPr/>
          <p:nvPr/>
        </p:nvSpPr>
        <p:spPr>
          <a:xfrm>
            <a:off x="8767921"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右矢印 38"/>
          <p:cNvSpPr/>
          <p:nvPr/>
        </p:nvSpPr>
        <p:spPr>
          <a:xfrm>
            <a:off x="8767921"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0" name="右矢印 39"/>
          <p:cNvSpPr/>
          <p:nvPr/>
        </p:nvSpPr>
        <p:spPr>
          <a:xfrm>
            <a:off x="8767921"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521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9320" y="177293"/>
            <a:ext cx="11708780" cy="733270"/>
          </a:xfrm>
        </p:spPr>
        <p:txBody>
          <a:bodyPr/>
          <a:lstStyle/>
          <a:p>
            <a:pPr algn="ctr"/>
            <a:r>
              <a:rPr kumimoji="1" lang="ja-JP" altLang="en-US" dirty="0">
                <a:latin typeface="游ゴシック" panose="020B0400000000000000" pitchFamily="50" charset="-128"/>
                <a:ea typeface="游ゴシック" panose="020B0400000000000000" pitchFamily="50" charset="-128"/>
              </a:rPr>
              <a:t>デジタルカメラの種類</a:t>
            </a:r>
          </a:p>
        </p:txBody>
      </p:sp>
      <p:grpSp>
        <p:nvGrpSpPr>
          <p:cNvPr id="6" name="グループ化 5"/>
          <p:cNvGrpSpPr/>
          <p:nvPr/>
        </p:nvGrpSpPr>
        <p:grpSpPr>
          <a:xfrm>
            <a:off x="131233" y="817007"/>
            <a:ext cx="12161312" cy="3368489"/>
            <a:chOff x="131233" y="569426"/>
            <a:chExt cx="12161312"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a:latin typeface="游ゴシック" panose="020B0400000000000000" pitchFamily="50" charset="-128"/>
                  <a:ea typeface="游ゴシック" panose="020B0400000000000000" pitchFamily="50" charset="-128"/>
                </a:rPr>
                <a:t>D5</a:t>
              </a:r>
            </a:p>
            <a:p>
              <a:pPr algn="ctr"/>
              <a:r>
                <a:rPr lang="ja-JP" altLang="en-US" sz="2400" dirty="0">
                  <a:latin typeface="游ゴシック" panose="020B0400000000000000" pitchFamily="50" charset="-128"/>
                  <a:ea typeface="游ゴシック" panose="020B0400000000000000" pitchFamily="50" charset="-128"/>
                </a:rPr>
                <a:t>フルサイズ</a:t>
              </a:r>
              <a:endParaRPr lang="en-US" altLang="ja-JP" sz="2400" dirty="0">
                <a:latin typeface="游ゴシック" panose="020B0400000000000000" pitchFamily="50" charset="-128"/>
                <a:ea typeface="游ゴシック" panose="020B0400000000000000" pitchFamily="50" charset="-128"/>
              </a:endParaRPr>
            </a:p>
            <a:p>
              <a:pPr algn="ctr"/>
              <a:r>
                <a:rPr lang="en-US" altLang="ja-JP" sz="2400" dirty="0">
                  <a:latin typeface="游ゴシック" panose="020B0400000000000000" pitchFamily="50" charset="-128"/>
                  <a:ea typeface="游ゴシック" panose="020B0400000000000000" pitchFamily="50" charset="-128"/>
                </a:rPr>
                <a:t>35.9</a:t>
              </a:r>
              <a:r>
                <a:rPr lang="ja-JP" altLang="en-US" sz="2400" dirty="0" err="1">
                  <a:latin typeface="游ゴシック" panose="020B0400000000000000" pitchFamily="50" charset="-128"/>
                  <a:ea typeface="游ゴシック" panose="020B0400000000000000" pitchFamily="50" charset="-128"/>
                </a:rPr>
                <a:t>ｘ</a:t>
              </a:r>
              <a:r>
                <a:rPr lang="en-US" altLang="ja-JP" sz="2400" dirty="0">
                  <a:latin typeface="游ゴシック" panose="020B0400000000000000" pitchFamily="50" charset="-128"/>
                  <a:ea typeface="游ゴシック" panose="020B0400000000000000" pitchFamily="50" charset="-128"/>
                </a:rPr>
                <a:t>23.9</a:t>
              </a:r>
              <a:endParaRPr lang="ja-JP" altLang="en-US" sz="2400" dirty="0">
                <a:latin typeface="游ゴシック" panose="020B0400000000000000" pitchFamily="50" charset="-128"/>
                <a:ea typeface="游ゴシック" panose="020B0400000000000000"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01924" y="2737586"/>
              <a:ext cx="1524777" cy="1200329"/>
            </a:xfrm>
            <a:prstGeom prst="rect">
              <a:avLst/>
            </a:prstGeom>
          </p:spPr>
          <p:txBody>
            <a:bodyPr wrap="none">
              <a:spAutoFit/>
            </a:bodyPr>
            <a:lstStyle/>
            <a:p>
              <a:pPr algn="ctr"/>
              <a:r>
                <a:rPr lang="en-US" altLang="ja-JP" sz="2400" dirty="0">
                  <a:latin typeface="游ゴシック" panose="020B0400000000000000" pitchFamily="50" charset="-128"/>
                  <a:ea typeface="游ゴシック" panose="020B0400000000000000" pitchFamily="50" charset="-128"/>
                </a:rPr>
                <a:t>D500</a:t>
              </a:r>
            </a:p>
            <a:p>
              <a:pPr algn="ctr"/>
              <a:r>
                <a:rPr lang="en-US" altLang="ja-JP" sz="2400" dirty="0">
                  <a:latin typeface="游ゴシック" panose="020B0400000000000000" pitchFamily="50" charset="-128"/>
                  <a:ea typeface="游ゴシック" panose="020B0400000000000000" pitchFamily="50" charset="-128"/>
                </a:rPr>
                <a:t>APS-C</a:t>
              </a:r>
            </a:p>
            <a:p>
              <a:pPr algn="ctr"/>
              <a:r>
                <a:rPr lang="en-US" altLang="ja-JP" sz="2400" dirty="0">
                  <a:latin typeface="游ゴシック" panose="020B0400000000000000" pitchFamily="50" charset="-128"/>
                  <a:ea typeface="游ゴシック" panose="020B0400000000000000" pitchFamily="50" charset="-128"/>
                </a:rPr>
                <a:t>23.5x15.7</a:t>
              </a:r>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33853" y="2737586"/>
              <a:ext cx="1524777" cy="1200329"/>
            </a:xfrm>
            <a:prstGeom prst="rect">
              <a:avLst/>
            </a:prstGeom>
          </p:spPr>
          <p:txBody>
            <a:bodyPr wrap="none">
              <a:spAutoFit/>
            </a:bodyPr>
            <a:lstStyle/>
            <a:p>
              <a:pPr algn="ctr"/>
              <a:r>
                <a:rPr lang="en-US" altLang="ja-JP" sz="2400" dirty="0">
                  <a:latin typeface="游ゴシック" panose="020B0400000000000000" pitchFamily="50" charset="-128"/>
                  <a:ea typeface="游ゴシック" panose="020B0400000000000000" pitchFamily="50" charset="-128"/>
                </a:rPr>
                <a:t>D5300</a:t>
              </a:r>
            </a:p>
            <a:p>
              <a:pPr algn="ctr"/>
              <a:r>
                <a:rPr lang="en-US" altLang="ja-JP" sz="2400" dirty="0">
                  <a:latin typeface="游ゴシック" panose="020B0400000000000000" pitchFamily="50" charset="-128"/>
                  <a:ea typeface="游ゴシック" panose="020B0400000000000000" pitchFamily="50" charset="-128"/>
                </a:rPr>
                <a:t>APS-C</a:t>
              </a:r>
            </a:p>
            <a:p>
              <a:pPr algn="ctr"/>
              <a:r>
                <a:rPr lang="en-US" altLang="ja-JP" sz="2400" dirty="0">
                  <a:latin typeface="游ゴシック" panose="020B0400000000000000" pitchFamily="50" charset="-128"/>
                  <a:ea typeface="游ゴシック" panose="020B0400000000000000" pitchFamily="50" charset="-128"/>
                </a:rPr>
                <a:t>23.5x15.6</a:t>
              </a:r>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86999" y="2737586"/>
              <a:ext cx="1840567" cy="1200329"/>
            </a:xfrm>
            <a:prstGeom prst="rect">
              <a:avLst/>
            </a:prstGeom>
          </p:spPr>
          <p:txBody>
            <a:bodyPr wrap="none">
              <a:spAutoFit/>
            </a:bodyPr>
            <a:lstStyle/>
            <a:p>
              <a:pPr algn="ctr"/>
              <a:r>
                <a:rPr lang="en-US" altLang="ja-JP" sz="2400" dirty="0">
                  <a:latin typeface="游ゴシック" panose="020B0400000000000000" pitchFamily="50" charset="-128"/>
                  <a:ea typeface="游ゴシック" panose="020B0400000000000000" pitchFamily="50" charset="-128"/>
                </a:rPr>
                <a:t>Nikon1AW1</a:t>
              </a:r>
            </a:p>
            <a:p>
              <a:pPr algn="ctr"/>
              <a:r>
                <a:rPr lang="en-US" altLang="ja-JP" sz="2400" dirty="0">
                  <a:latin typeface="游ゴシック" panose="020B0400000000000000" pitchFamily="50" charset="-128"/>
                  <a:ea typeface="游ゴシック" panose="020B0400000000000000" pitchFamily="50" charset="-128"/>
                </a:rPr>
                <a:t>1</a:t>
              </a:r>
              <a:r>
                <a:rPr lang="ja-JP" altLang="en-US" sz="2400" dirty="0">
                  <a:latin typeface="游ゴシック" panose="020B0400000000000000" pitchFamily="50" charset="-128"/>
                  <a:ea typeface="游ゴシック" panose="020B0400000000000000" pitchFamily="50" charset="-128"/>
                </a:rPr>
                <a:t>型</a:t>
              </a:r>
              <a:endParaRPr lang="en-US" altLang="ja-JP" sz="2400" dirty="0">
                <a:latin typeface="游ゴシック" panose="020B0400000000000000" pitchFamily="50" charset="-128"/>
                <a:ea typeface="游ゴシック" panose="020B0400000000000000" pitchFamily="50" charset="-128"/>
              </a:endParaRPr>
            </a:p>
            <a:p>
              <a:pPr algn="ctr"/>
              <a:r>
                <a:rPr lang="en-US" altLang="ja-JP" sz="2400" dirty="0">
                  <a:latin typeface="游ゴシック" panose="020B0400000000000000" pitchFamily="50" charset="-128"/>
                  <a:ea typeface="游ゴシック" panose="020B0400000000000000" pitchFamily="50" charset="-128"/>
                </a:rPr>
                <a:t>13.2×8.8</a:t>
              </a:r>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79185" y="2737586"/>
              <a:ext cx="2412840" cy="1200329"/>
            </a:xfrm>
            <a:prstGeom prst="rect">
              <a:avLst/>
            </a:prstGeom>
          </p:spPr>
          <p:txBody>
            <a:bodyPr wrap="none">
              <a:spAutoFit/>
            </a:bodyPr>
            <a:lstStyle/>
            <a:p>
              <a:pPr algn="ctr"/>
              <a:r>
                <a:rPr lang="en-US" altLang="ja-JP" sz="2400" dirty="0">
                  <a:latin typeface="游ゴシック" panose="020B0400000000000000" pitchFamily="50" charset="-128"/>
                  <a:ea typeface="游ゴシック" panose="020B0400000000000000" pitchFamily="50" charset="-128"/>
                </a:rPr>
                <a:t>COOLPIX W300</a:t>
              </a:r>
            </a:p>
            <a:p>
              <a:pPr algn="ctr"/>
              <a:r>
                <a:rPr lang="en-US" altLang="ja-JP" sz="2400" dirty="0">
                  <a:latin typeface="游ゴシック" panose="020B0400000000000000" pitchFamily="50" charset="-128"/>
                  <a:ea typeface="游ゴシック" panose="020B0400000000000000" pitchFamily="50" charset="-128"/>
                </a:rPr>
                <a:t>1/2.3</a:t>
              </a:r>
              <a:r>
                <a:rPr lang="ja-JP" altLang="en-US" sz="2400" dirty="0">
                  <a:latin typeface="游ゴシック" panose="020B0400000000000000" pitchFamily="50" charset="-128"/>
                  <a:ea typeface="游ゴシック" panose="020B0400000000000000" pitchFamily="50" charset="-128"/>
                </a:rPr>
                <a:t>型</a:t>
              </a:r>
              <a:endParaRPr lang="en-US" altLang="ja-JP" sz="2400" dirty="0">
                <a:latin typeface="游ゴシック" panose="020B0400000000000000" pitchFamily="50" charset="-128"/>
                <a:ea typeface="游ゴシック" panose="020B0400000000000000" pitchFamily="50" charset="-128"/>
              </a:endParaRPr>
            </a:p>
            <a:p>
              <a:pPr algn="ctr"/>
              <a:r>
                <a:rPr lang="en-US" altLang="ja-JP" sz="2400" dirty="0">
                  <a:latin typeface="游ゴシック" panose="020B0400000000000000" pitchFamily="50" charset="-128"/>
                  <a:ea typeface="游ゴシック" panose="020B0400000000000000" pitchFamily="50" charset="-128"/>
                </a:rPr>
                <a:t>6.2×4.7</a:t>
              </a:r>
            </a:p>
          </p:txBody>
        </p:sp>
      </p:grpSp>
      <p:sp>
        <p:nvSpPr>
          <p:cNvPr id="14" name="正方形/長方形 13"/>
          <p:cNvSpPr/>
          <p:nvPr/>
        </p:nvSpPr>
        <p:spPr>
          <a:xfrm>
            <a:off x="5827132" y="6201536"/>
            <a:ext cx="6110968"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画像は</a:t>
            </a:r>
            <a:r>
              <a:rPr lang="en-US" altLang="ja-JP" dirty="0">
                <a:latin typeface="游ゴシック" panose="020B0400000000000000" pitchFamily="50" charset="-128"/>
                <a:ea typeface="游ゴシック" panose="020B0400000000000000" pitchFamily="50" charset="-128"/>
                <a:hlinkClick r:id="rId8"/>
              </a:rPr>
              <a:t>http://www.nikon-image.com/products/</a:t>
            </a:r>
            <a:r>
              <a:rPr lang="ja-JP" altLang="en-US" dirty="0">
                <a:latin typeface="游ゴシック" panose="020B0400000000000000" pitchFamily="50" charset="-128"/>
                <a:ea typeface="游ゴシック" panose="020B0400000000000000" pitchFamily="50" charset="-128"/>
              </a:rPr>
              <a:t>より引用</a:t>
            </a:r>
            <a:endParaRPr lang="en-US" altLang="ja-JP" dirty="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游ゴシック" panose="020B0400000000000000" pitchFamily="50" charset="-128"/>
                <a:ea typeface="游ゴシック" panose="020B0400000000000000" pitchFamily="50" charset="-128"/>
              </a:rPr>
              <a:t>© 2017 Nikon Corporation / Nikon Imaging Japan Inc.</a:t>
            </a:r>
            <a:endParaRPr lang="ja-JP" altLang="en-US" dirty="0">
              <a:latin typeface="游ゴシック" panose="020B0400000000000000" pitchFamily="50" charset="-128"/>
              <a:ea typeface="游ゴシック" panose="020B0400000000000000"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rPr>
              <a:t>コンデジ</a:t>
            </a:r>
            <a:endParaRPr lang="en-US" altLang="ja-JP" sz="24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レンズ交換不可</a:t>
            </a:r>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撮像素子は小さい</a:t>
            </a:r>
            <a:endParaRPr lang="en-US" altLang="ja-JP" sz="2000" dirty="0">
              <a:latin typeface="游ゴシック" panose="020B0400000000000000" pitchFamily="50" charset="-128"/>
              <a:ea typeface="游ゴシック" panose="020B0400000000000000" pitchFamily="50" charset="-128"/>
            </a:endParaRPr>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rPr>
              <a:t>ミラーレス一眼</a:t>
            </a:r>
            <a:endParaRPr lang="en-US" altLang="ja-JP" sz="24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レンズ交換可</a:t>
            </a:r>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撮像素子は中</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大</a:t>
            </a:r>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ミラーを持たない</a:t>
            </a:r>
            <a:endParaRPr lang="en-US" altLang="ja-JP" sz="2000" dirty="0">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a:latin typeface="游ゴシック" panose="020B0400000000000000" pitchFamily="50" charset="-128"/>
                <a:ea typeface="游ゴシック" panose="020B0400000000000000" pitchFamily="50" charset="-128"/>
              </a:rPr>
              <a:t>一眼レフデジタルカメラ</a:t>
            </a:r>
            <a:endParaRPr lang="en-US" altLang="ja-JP" sz="24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レンズ交換可</a:t>
            </a:r>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内部にミラーを持ち，撮影される写真をファインダーから確認できる</a:t>
            </a:r>
            <a:endParaRPr lang="en-US" altLang="ja-JP" sz="20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5718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a:latin typeface="游ゴシック" panose="020B0400000000000000" pitchFamily="50" charset="-128"/>
                <a:ea typeface="游ゴシック" panose="020B0400000000000000" pitchFamily="50" charset="-128"/>
              </a:rPr>
              <a:t>一眼レフカメラの構造</a:t>
            </a:r>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Photographic frontal glass lens</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Internal glass lenses</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Diaphragm</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Focal plane shutter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Photographic film</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Securing strap</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Shutter release</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Shutter speed selector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Expose counter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Viewfinder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Flash socket</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Focus ring</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Pentaprism/</a:t>
            </a:r>
            <a:r>
              <a:rPr lang="en-US" altLang="ja-JP" dirty="0" err="1">
                <a:solidFill>
                  <a:srgbClr val="222222"/>
                </a:solidFill>
                <a:latin typeface="游ゴシック" panose="020B0400000000000000" pitchFamily="50" charset="-128"/>
                <a:ea typeface="游ゴシック" panose="020B0400000000000000" pitchFamily="50" charset="-128"/>
              </a:rPr>
              <a:t>pentamirror</a:t>
            </a:r>
            <a:endParaRPr lang="en-US" altLang="ja-JP" dirty="0">
              <a:solidFill>
                <a:srgbClr val="222222"/>
              </a:solidFill>
              <a:latin typeface="游ゴシック" panose="020B0400000000000000" pitchFamily="50" charset="-128"/>
              <a:ea typeface="游ゴシック" panose="020B0400000000000000" pitchFamily="50" charset="-128"/>
            </a:endParaRP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Reflex Mirror</a:t>
            </a:r>
            <a:endParaRPr lang="en-US" altLang="ja-JP" b="0" i="0" dirty="0">
              <a:solidFill>
                <a:srgbClr val="222222"/>
              </a:solidFill>
              <a:effectLst/>
              <a:latin typeface="游ゴシック" panose="020B0400000000000000" pitchFamily="50" charset="-128"/>
              <a:ea typeface="游ゴシック" panose="020B0400000000000000" pitchFamily="50" charset="-128"/>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a:latin typeface="游ゴシック" panose="020B0400000000000000" pitchFamily="50" charset="-128"/>
                <a:ea typeface="游ゴシック" panose="020B0400000000000000" pitchFamily="50" charset="-128"/>
              </a:rPr>
              <a:t>一眼レフカメラ（</a:t>
            </a:r>
            <a:r>
              <a:rPr lang="en-US" altLang="ja-JP" sz="2400" dirty="0">
                <a:latin typeface="游ゴシック" panose="020B0400000000000000" pitchFamily="50" charset="-128"/>
                <a:ea typeface="游ゴシック" panose="020B0400000000000000" pitchFamily="50" charset="-128"/>
              </a:rPr>
              <a:t>Single-lens reflex camera</a:t>
            </a:r>
            <a:r>
              <a:rPr lang="ja-JP" altLang="en-US" sz="2400" dirty="0">
                <a:latin typeface="游ゴシック" panose="020B0400000000000000" pitchFamily="50" charset="-128"/>
                <a:ea typeface="游ゴシック" panose="020B0400000000000000" pitchFamily="50" charset="-128"/>
              </a:rPr>
              <a:t>）は，反射鏡によりレンズを通過した光をファインダースクリーンに結像させる．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これにより</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見たままの写真を撮影できる．</a:t>
            </a:r>
            <a:endParaRPr lang="en-US" altLang="ja-JP" sz="2400" dirty="0">
              <a:latin typeface="游ゴシック" panose="020B0400000000000000" pitchFamily="50" charset="-128"/>
              <a:ea typeface="游ゴシック" panose="020B0400000000000000" pitchFamily="50" charset="-128"/>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4051109"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rPr>
              <a:t>By</a:t>
            </a:r>
            <a:r>
              <a:rPr lang="ja-JP" altLang="en-US" sz="2000" dirty="0">
                <a:latin typeface="游ゴシック" panose="020B0400000000000000" pitchFamily="50" charset="-128"/>
                <a:ea typeface="游ゴシック" panose="020B0400000000000000" pitchFamily="50" charset="-128"/>
              </a:rPr>
              <a:t> </a:t>
            </a:r>
            <a:r>
              <a:rPr lang="en-US" altLang="ja-JP" sz="2000" dirty="0" err="1">
                <a:latin typeface="游ゴシック" panose="020B0400000000000000" pitchFamily="50" charset="-128"/>
                <a:ea typeface="游ゴシック" panose="020B0400000000000000" pitchFamily="50" charset="-128"/>
              </a:rPr>
              <a:t>Anuskafm</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[CC-BY- SA-3.0]</a:t>
            </a:r>
            <a:r>
              <a:rPr lang="ja-JP" altLang="en-US" sz="2000" dirty="0" err="1">
                <a:latin typeface="游ゴシック" panose="020B0400000000000000" pitchFamily="50" charset="-128"/>
                <a:ea typeface="游ゴシック" panose="020B0400000000000000" pitchFamily="50" charset="-128"/>
              </a:rPr>
              <a:t>、</a:t>
            </a:r>
            <a:endParaRPr lang="ja-JP" altLang="en-US" sz="2000" dirty="0">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sym typeface="Wingdings" panose="05000000000000000000" pitchFamily="2" charset="2"/>
              </a:rPr>
              <a:t>参考</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http://www.nikon-image.com/enjoy/phototech/manual/01/01.html</a:t>
            </a:r>
          </a:p>
        </p:txBody>
      </p:sp>
    </p:spTree>
    <p:extLst>
      <p:ext uri="{BB962C8B-B14F-4D97-AF65-F5344CB8AC3E}">
        <p14:creationId xmlns:p14="http://schemas.microsoft.com/office/powerpoint/2010/main" val="330849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a:latin typeface="游ゴシック" panose="020B0400000000000000" pitchFamily="50" charset="-128"/>
                <a:ea typeface="游ゴシック" panose="020B0400000000000000" pitchFamily="50" charset="-128"/>
              </a:rPr>
              <a:t>一眼レフカメラの構造</a:t>
            </a:r>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a:latin typeface="游ゴシック" panose="020B0400000000000000" pitchFamily="50" charset="-128"/>
                <a:ea typeface="游ゴシック" panose="020B0400000000000000" pitchFamily="50" charset="-128"/>
              </a:rPr>
              <a:t>露光時間</a:t>
            </a:r>
            <a:r>
              <a:rPr lang="en-US" altLang="ja-JP" sz="2400" dirty="0">
                <a:latin typeface="游ゴシック" panose="020B0400000000000000" pitchFamily="50" charset="-128"/>
                <a:ea typeface="游ゴシック" panose="020B0400000000000000" pitchFamily="50" charset="-128"/>
              </a:rPr>
              <a:t>1/10</a:t>
            </a:r>
            <a:r>
              <a:rPr lang="ja-JP" altLang="en-US" sz="2400" dirty="0">
                <a:latin typeface="游ゴシック" panose="020B0400000000000000" pitchFamily="50" charset="-128"/>
                <a:ea typeface="游ゴシック" panose="020B0400000000000000" pitchFamily="50" charset="-128"/>
              </a:rPr>
              <a:t>のシャッターを </a:t>
            </a:r>
            <a:r>
              <a:rPr lang="en-US" altLang="ja-JP" sz="2400" dirty="0">
                <a:latin typeface="游ゴシック" panose="020B0400000000000000" pitchFamily="50" charset="-128"/>
                <a:ea typeface="游ゴシック" panose="020B0400000000000000" pitchFamily="50" charset="-128"/>
              </a:rPr>
              <a:t>960fps</a:t>
            </a:r>
            <a:r>
              <a:rPr lang="ja-JP" altLang="en-US" sz="2400" dirty="0">
                <a:latin typeface="游ゴシック" panose="020B0400000000000000" pitchFamily="50" charset="-128"/>
                <a:ea typeface="游ゴシック" panose="020B0400000000000000" pitchFamily="50" charset="-128"/>
              </a:rPr>
              <a:t>で撮影</a:t>
            </a:r>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a:latin typeface="游ゴシック" panose="020B0400000000000000" pitchFamily="50" charset="-128"/>
                <a:ea typeface="游ゴシック" panose="020B0400000000000000" pitchFamily="50" charset="-128"/>
              </a:rPr>
              <a:t>画像生成の幾何学モデル</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a:latin typeface="游ゴシック" panose="020B0400000000000000" pitchFamily="50" charset="-128"/>
                <a:ea typeface="游ゴシック" panose="020B0400000000000000" pitchFamily="50" charset="-128"/>
              </a:rPr>
              <a:t>カメラによる撮影では，</a:t>
            </a:r>
            <a:r>
              <a:rPr lang="en-US" altLang="ja-JP" dirty="0">
                <a:latin typeface="游ゴシック" panose="020B0400000000000000" pitchFamily="50" charset="-128"/>
                <a:ea typeface="游ゴシック" panose="020B0400000000000000" pitchFamily="50" charset="-128"/>
              </a:rPr>
              <a:t>3</a:t>
            </a:r>
            <a:r>
              <a:rPr lang="ja-JP" altLang="en-US" dirty="0">
                <a:latin typeface="游ゴシック" panose="020B0400000000000000" pitchFamily="50" charset="-128"/>
                <a:ea typeface="游ゴシック" panose="020B0400000000000000" pitchFamily="50" charset="-128"/>
              </a:rPr>
              <a:t>次元物体を</a:t>
            </a:r>
            <a:r>
              <a:rPr lang="en-US" altLang="ja-JP" dirty="0">
                <a:latin typeface="游ゴシック" panose="020B0400000000000000" pitchFamily="50" charset="-128"/>
                <a:ea typeface="游ゴシック" panose="020B0400000000000000" pitchFamily="50" charset="-128"/>
              </a:rPr>
              <a:t>2</a:t>
            </a:r>
            <a:r>
              <a:rPr lang="ja-JP" altLang="en-US" dirty="0">
                <a:latin typeface="游ゴシック" panose="020B0400000000000000" pitchFamily="50" charset="-128"/>
                <a:ea typeface="游ゴシック" panose="020B0400000000000000" pitchFamily="50" charset="-128"/>
              </a:rPr>
              <a:t>次元画像として記録する</a:t>
            </a:r>
            <a:endParaRPr lang="en-US" altLang="ja-JP" dirty="0">
              <a:latin typeface="游ゴシック" panose="020B0400000000000000" pitchFamily="50" charset="-128"/>
              <a:ea typeface="游ゴシック" panose="020B0400000000000000" pitchFamily="50" charset="-128"/>
            </a:endParaRPr>
          </a:p>
          <a:p>
            <a:pPr>
              <a:spcBef>
                <a:spcPts val="600"/>
              </a:spcBef>
              <a:spcAft>
                <a:spcPts val="600"/>
              </a:spcAft>
            </a:pPr>
            <a:r>
              <a:rPr lang="en-US" altLang="ja-JP" dirty="0">
                <a:latin typeface="游ゴシック" panose="020B0400000000000000" pitchFamily="50" charset="-128"/>
                <a:ea typeface="游ゴシック" panose="020B0400000000000000" pitchFamily="50" charset="-128"/>
              </a:rPr>
              <a:t>3</a:t>
            </a:r>
            <a:r>
              <a:rPr lang="ja-JP" altLang="en-US" dirty="0">
                <a:latin typeface="游ゴシック" panose="020B0400000000000000" pitchFamily="50" charset="-128"/>
                <a:ea typeface="游ゴシック" panose="020B0400000000000000" pitchFamily="50" charset="-128"/>
              </a:rPr>
              <a:t>次元空間から発せられる光を集め，撮像素子（</a:t>
            </a:r>
            <a:r>
              <a:rPr lang="en-US" altLang="ja-JP" dirty="0">
                <a:latin typeface="游ゴシック" panose="020B0400000000000000" pitchFamily="50" charset="-128"/>
                <a:ea typeface="游ゴシック" panose="020B0400000000000000" pitchFamily="50" charset="-128"/>
              </a:rPr>
              <a:t>2</a:t>
            </a:r>
            <a:r>
              <a:rPr lang="ja-JP" altLang="en-US" dirty="0">
                <a:latin typeface="游ゴシック" panose="020B0400000000000000" pitchFamily="50" charset="-128"/>
                <a:ea typeface="游ゴシック" panose="020B0400000000000000" pitchFamily="50" charset="-128"/>
              </a:rPr>
              <a:t>次元平面）上に像を結ばせる</a:t>
            </a:r>
            <a:endParaRPr lang="en-US" altLang="ja-JP" dirty="0">
              <a:latin typeface="游ゴシック" panose="020B0400000000000000" pitchFamily="50" charset="-128"/>
              <a:ea typeface="游ゴシック" panose="020B0400000000000000" pitchFamily="50" charset="-128"/>
            </a:endParaRPr>
          </a:p>
          <a:p>
            <a:pPr>
              <a:spcBef>
                <a:spcPts val="600"/>
              </a:spcBef>
              <a:spcAft>
                <a:spcPts val="600"/>
              </a:spcAft>
            </a:pPr>
            <a:r>
              <a:rPr lang="en-US" altLang="ja-JP" dirty="0">
                <a:latin typeface="游ゴシック" panose="020B0400000000000000" pitchFamily="50" charset="-128"/>
                <a:ea typeface="游ゴシック" panose="020B0400000000000000" pitchFamily="50" charset="-128"/>
              </a:rPr>
              <a:t>3D </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2D </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変換に関する</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2</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種の幾何学モデルを紹介する</a:t>
            </a:r>
            <a:endParaRPr kumimoji="1" lang="en-US" altLang="ja-JP" dirty="0">
              <a:latin typeface="游ゴシック" panose="020B0400000000000000" pitchFamily="50" charset="-128"/>
              <a:ea typeface="游ゴシック" panose="020B0400000000000000" pitchFamily="50" charset="-128"/>
            </a:endParaRPr>
          </a:p>
          <a:p>
            <a:pPr lvl="1"/>
            <a:r>
              <a:rPr kumimoji="1" lang="ja-JP" altLang="en-US" dirty="0">
                <a:latin typeface="游ゴシック" panose="020B0400000000000000" pitchFamily="50" charset="-128"/>
                <a:ea typeface="游ゴシック" panose="020B0400000000000000" pitchFamily="50" charset="-128"/>
              </a:rPr>
              <a:t>ピンホールカメラモデル</a:t>
            </a:r>
            <a:endParaRPr kumimoji="1" lang="en-US" altLang="ja-JP" dirty="0">
              <a:latin typeface="游ゴシック" panose="020B0400000000000000" pitchFamily="50" charset="-128"/>
              <a:ea typeface="游ゴシック" panose="020B0400000000000000" pitchFamily="50" charset="-128"/>
            </a:endParaRPr>
          </a:p>
          <a:p>
            <a:pPr lvl="1"/>
            <a:r>
              <a:rPr kumimoji="1" lang="ja-JP" altLang="en-US" dirty="0">
                <a:latin typeface="游ゴシック" panose="020B0400000000000000" pitchFamily="50" charset="-128"/>
                <a:ea typeface="游ゴシック" panose="020B0400000000000000" pitchFamily="50" charset="-128"/>
              </a:rPr>
              <a:t>薄肉レンズモデル</a:t>
            </a:r>
            <a:endParaRPr kumimoji="1" lang="en-US" altLang="ja-JP" dirty="0">
              <a:latin typeface="游ゴシック" panose="020B0400000000000000" pitchFamily="50" charset="-128"/>
              <a:ea typeface="游ゴシック" panose="020B0400000000000000" pitchFamily="50" charset="-128"/>
            </a:endParaRPr>
          </a:p>
          <a:p>
            <a:pPr lvl="1"/>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厚肉レンズモデル</a:t>
            </a:r>
            <a:r>
              <a:rPr lang="en-US" altLang="ja-JP"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59937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11286</TotalTime>
  <Words>3898</Words>
  <Application>Microsoft Office PowerPoint</Application>
  <PresentationFormat>ワイド画面</PresentationFormat>
  <Paragraphs>702</Paragraphs>
  <Slides>46</Slides>
  <Notes>28</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46</vt:i4>
      </vt:variant>
    </vt:vector>
  </HeadingPairs>
  <TitlesOfParts>
    <vt:vector size="55" baseType="lpstr">
      <vt:lpstr>ＭＳ Ｐゴシック</vt:lpstr>
      <vt:lpstr>メイリオ</vt:lpstr>
      <vt:lpstr>游ゴシック</vt:lpstr>
      <vt:lpstr>Arial</vt:lpstr>
      <vt:lpstr>Calibri</vt:lpstr>
      <vt:lpstr>Cambria Math</vt:lpstr>
      <vt:lpstr>Times New Roman</vt:lpstr>
      <vt:lpstr>Wingdings</vt:lpstr>
      <vt:lpstr>Office テーマ</vt:lpstr>
      <vt:lpstr>ディジタルメディア処理</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厚肉レンズモデル (参考)</vt:lpstr>
      <vt:lpstr>撮影パラメータ</vt:lpstr>
      <vt:lpstr>画角</vt:lpstr>
      <vt:lpstr>絞り（F値）</vt:lpstr>
      <vt:lpstr>シャッタースピード（露光時間）</vt:lpstr>
      <vt:lpstr>ISO感度</vt:lpstr>
      <vt:lpstr>ピント</vt:lpstr>
      <vt:lpstr>ピント調節の例</vt:lpstr>
      <vt:lpstr>ピント調節の例</vt:lpstr>
      <vt:lpstr>まとめ：デジタルカメラ</vt:lpstr>
      <vt:lpstr>問: Bに焦点が合うよう投影面を配置したとき， Bの奥(A)と手前(C)ではどちらがよりぼけるか？ その理由を簡潔に説明せよ． 　　</vt:lpstr>
      <vt:lpstr>人間の視覚</vt:lpstr>
      <vt:lpstr>可視光</vt:lpstr>
      <vt:lpstr>PowerPoint プレゼンテーション</vt:lpstr>
      <vt:lpstr>人間の視覚</vt:lpstr>
      <vt:lpstr>錐体細胞と杆体細胞</vt:lpstr>
      <vt:lpstr>人の感じる明るさ</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CIE RGB 色度図</vt:lpstr>
      <vt:lpstr>CIE RGB  XYZ色度図</vt:lpstr>
      <vt:lpstr>まとめ：表色系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316</cp:revision>
  <cp:lastPrinted>2021-09-22T07:45:24Z</cp:lastPrinted>
  <dcterms:created xsi:type="dcterms:W3CDTF">2017-01-19T02:23:36Z</dcterms:created>
  <dcterms:modified xsi:type="dcterms:W3CDTF">2024-08-14T08:46:29Z</dcterms:modified>
</cp:coreProperties>
</file>